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9.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0.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747" r:id="rId4"/>
    <p:sldMasterId id="2147483759" r:id="rId5"/>
    <p:sldMasterId id="2147483771" r:id="rId6"/>
    <p:sldMasterId id="2147483786" r:id="rId7"/>
    <p:sldMasterId id="2147483799" r:id="rId8"/>
    <p:sldMasterId id="2147483815" r:id="rId9"/>
    <p:sldMasterId id="2147483830" r:id="rId10"/>
    <p:sldMasterId id="2147483843" r:id="rId11"/>
  </p:sldMasterIdLst>
  <p:notesMasterIdLst>
    <p:notesMasterId r:id="rId50"/>
  </p:notesMasterIdLst>
  <p:handoutMasterIdLst>
    <p:handoutMasterId r:id="rId51"/>
  </p:handoutMasterIdLst>
  <p:sldIdLst>
    <p:sldId id="256" r:id="rId12"/>
    <p:sldId id="331" r:id="rId13"/>
    <p:sldId id="375" r:id="rId14"/>
    <p:sldId id="376" r:id="rId15"/>
    <p:sldId id="377" r:id="rId16"/>
    <p:sldId id="469" r:id="rId17"/>
    <p:sldId id="378" r:id="rId18"/>
    <p:sldId id="394" r:id="rId19"/>
    <p:sldId id="424" r:id="rId20"/>
    <p:sldId id="338" r:id="rId21"/>
    <p:sldId id="381" r:id="rId22"/>
    <p:sldId id="474" r:id="rId23"/>
    <p:sldId id="382" r:id="rId24"/>
    <p:sldId id="470" r:id="rId25"/>
    <p:sldId id="395" r:id="rId26"/>
    <p:sldId id="399" r:id="rId27"/>
    <p:sldId id="346" r:id="rId28"/>
    <p:sldId id="348" r:id="rId29"/>
    <p:sldId id="350" r:id="rId30"/>
    <p:sldId id="460" r:id="rId31"/>
    <p:sldId id="416" r:id="rId32"/>
    <p:sldId id="384" r:id="rId33"/>
    <p:sldId id="387" r:id="rId34"/>
    <p:sldId id="385" r:id="rId35"/>
    <p:sldId id="355" r:id="rId36"/>
    <p:sldId id="423" r:id="rId37"/>
    <p:sldId id="356" r:id="rId38"/>
    <p:sldId id="475" r:id="rId39"/>
    <p:sldId id="466" r:id="rId40"/>
    <p:sldId id="445" r:id="rId41"/>
    <p:sldId id="446" r:id="rId42"/>
    <p:sldId id="476" r:id="rId43"/>
    <p:sldId id="449" r:id="rId44"/>
    <p:sldId id="432" r:id="rId45"/>
    <p:sldId id="471" r:id="rId46"/>
    <p:sldId id="472" r:id="rId47"/>
    <p:sldId id="444" r:id="rId48"/>
    <p:sldId id="41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9">
          <p15:clr>
            <a:srgbClr val="A4A3A4"/>
          </p15:clr>
        </p15:guide>
        <p15:guide id="2" pos="39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680" autoAdjust="0"/>
    <p:restoredTop sz="88462" autoAdjust="0"/>
  </p:normalViewPr>
  <p:slideViewPr>
    <p:cSldViewPr snapToGrid="0">
      <p:cViewPr varScale="1">
        <p:scale>
          <a:sx n="71" d="100"/>
          <a:sy n="71" d="100"/>
        </p:scale>
        <p:origin x="200" y="1048"/>
      </p:cViewPr>
      <p:guideLst>
        <p:guide orient="horz" pos="2389"/>
        <p:guide pos="3983"/>
      </p:guideLst>
    </p:cSldViewPr>
  </p:slideViewPr>
  <p:outlineViewPr>
    <p:cViewPr>
      <p:scale>
        <a:sx n="33" d="100"/>
        <a:sy n="33" d="100"/>
      </p:scale>
      <p:origin x="0" y="172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8" Type="http://schemas.openxmlformats.org/officeDocument/2006/relationships/slideMaster" Target="slideMasters/slideMaster8.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5BDF56-2FAB-49F0-811B-C2769056820F}"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841F7F5F-EEBC-4DF9-8DFE-654564A964E0}">
      <dgm:prSet/>
      <dgm:spPr/>
      <dgm:t>
        <a:bodyPr/>
        <a:lstStyle/>
        <a:p>
          <a:r>
            <a:rPr lang="en-US" b="1"/>
            <a:t>Great advances in … </a:t>
          </a:r>
          <a:endParaRPr lang="en-US"/>
        </a:p>
      </dgm:t>
    </dgm:pt>
    <dgm:pt modelId="{849C6BCD-4A0B-4179-995E-94523528CF85}" type="parTrans" cxnId="{A52C354A-FBF8-4CDA-95C7-D93DE1A91B7C}">
      <dgm:prSet/>
      <dgm:spPr/>
      <dgm:t>
        <a:bodyPr/>
        <a:lstStyle/>
        <a:p>
          <a:endParaRPr lang="en-US"/>
        </a:p>
      </dgm:t>
    </dgm:pt>
    <dgm:pt modelId="{6C58E2E5-402F-4161-9AA3-F3FCB00116B9}" type="sibTrans" cxnId="{A52C354A-FBF8-4CDA-95C7-D93DE1A91B7C}">
      <dgm:prSet/>
      <dgm:spPr/>
      <dgm:t>
        <a:bodyPr/>
        <a:lstStyle/>
        <a:p>
          <a:endParaRPr lang="en-US"/>
        </a:p>
      </dgm:t>
    </dgm:pt>
    <dgm:pt modelId="{2BD9A1A5-F349-4D69-ADF8-2E55041CF939}">
      <dgm:prSet/>
      <dgm:spPr/>
      <dgm:t>
        <a:bodyPr/>
        <a:lstStyle/>
        <a:p>
          <a:r>
            <a:rPr lang="en-US"/>
            <a:t>The arts</a:t>
          </a:r>
        </a:p>
      </dgm:t>
    </dgm:pt>
    <dgm:pt modelId="{AAA3C771-415F-4CDA-9762-01BF39ED4CB9}" type="parTrans" cxnId="{626CEA6B-3D8C-46F3-B073-5C9E65C51DE2}">
      <dgm:prSet/>
      <dgm:spPr/>
      <dgm:t>
        <a:bodyPr/>
        <a:lstStyle/>
        <a:p>
          <a:endParaRPr lang="en-US"/>
        </a:p>
      </dgm:t>
    </dgm:pt>
    <dgm:pt modelId="{A61AFC67-D522-42AC-8753-A8100B4E72F6}" type="sibTrans" cxnId="{626CEA6B-3D8C-46F3-B073-5C9E65C51DE2}">
      <dgm:prSet/>
      <dgm:spPr/>
      <dgm:t>
        <a:bodyPr/>
        <a:lstStyle/>
        <a:p>
          <a:endParaRPr lang="en-US"/>
        </a:p>
      </dgm:t>
    </dgm:pt>
    <dgm:pt modelId="{B7214578-971E-4C69-AABD-7A5D1ED377C4}">
      <dgm:prSet/>
      <dgm:spPr/>
      <dgm:t>
        <a:bodyPr/>
        <a:lstStyle/>
        <a:p>
          <a:r>
            <a:rPr lang="en-US"/>
            <a:t>Politics</a:t>
          </a:r>
        </a:p>
      </dgm:t>
    </dgm:pt>
    <dgm:pt modelId="{AB554718-65AF-45E3-9E99-D78DEFF2448F}" type="parTrans" cxnId="{FE68FFD0-5FB1-4BC6-9D2F-CF6353701A98}">
      <dgm:prSet/>
      <dgm:spPr/>
      <dgm:t>
        <a:bodyPr/>
        <a:lstStyle/>
        <a:p>
          <a:endParaRPr lang="en-US"/>
        </a:p>
      </dgm:t>
    </dgm:pt>
    <dgm:pt modelId="{BE621B01-E93A-48FB-8D64-E1816536ECB3}" type="sibTrans" cxnId="{FE68FFD0-5FB1-4BC6-9D2F-CF6353701A98}">
      <dgm:prSet/>
      <dgm:spPr/>
      <dgm:t>
        <a:bodyPr/>
        <a:lstStyle/>
        <a:p>
          <a:endParaRPr lang="en-US"/>
        </a:p>
      </dgm:t>
    </dgm:pt>
    <dgm:pt modelId="{747A05F0-1FC5-48E1-BF21-7A77566231AC}">
      <dgm:prSet/>
      <dgm:spPr/>
      <dgm:t>
        <a:bodyPr/>
        <a:lstStyle/>
        <a:p>
          <a:r>
            <a:rPr lang="en-US"/>
            <a:t>Philosophy</a:t>
          </a:r>
        </a:p>
      </dgm:t>
    </dgm:pt>
    <dgm:pt modelId="{75E14483-5A8D-4382-A3DE-AACB162E7CAF}" type="parTrans" cxnId="{60C663E7-617F-4DEB-8EFD-B8F01C3CE764}">
      <dgm:prSet/>
      <dgm:spPr/>
      <dgm:t>
        <a:bodyPr/>
        <a:lstStyle/>
        <a:p>
          <a:endParaRPr lang="en-US"/>
        </a:p>
      </dgm:t>
    </dgm:pt>
    <dgm:pt modelId="{4F57CB1C-3705-4F76-8DC2-7F002FA3D868}" type="sibTrans" cxnId="{60C663E7-617F-4DEB-8EFD-B8F01C3CE764}">
      <dgm:prSet/>
      <dgm:spPr/>
      <dgm:t>
        <a:bodyPr/>
        <a:lstStyle/>
        <a:p>
          <a:endParaRPr lang="en-US"/>
        </a:p>
      </dgm:t>
    </dgm:pt>
    <dgm:pt modelId="{3E9AD0DF-997A-4A37-8F9E-E48D9294199E}">
      <dgm:prSet/>
      <dgm:spPr/>
      <dgm:t>
        <a:bodyPr/>
        <a:lstStyle/>
        <a:p>
          <a:r>
            <a:rPr lang="en-US"/>
            <a:t>Science &amp; Mathematics </a:t>
          </a:r>
        </a:p>
      </dgm:t>
    </dgm:pt>
    <dgm:pt modelId="{93D33D11-6E8D-472A-A9AB-889521847ED3}" type="parTrans" cxnId="{5DF78B01-4CD2-4A4D-90E9-36C81598503C}">
      <dgm:prSet/>
      <dgm:spPr/>
      <dgm:t>
        <a:bodyPr/>
        <a:lstStyle/>
        <a:p>
          <a:endParaRPr lang="en-US"/>
        </a:p>
      </dgm:t>
    </dgm:pt>
    <dgm:pt modelId="{2497D13E-54C3-4CE9-AD09-093E0CA13298}" type="sibTrans" cxnId="{5DF78B01-4CD2-4A4D-90E9-36C81598503C}">
      <dgm:prSet/>
      <dgm:spPr/>
      <dgm:t>
        <a:bodyPr/>
        <a:lstStyle/>
        <a:p>
          <a:endParaRPr lang="en-US"/>
        </a:p>
      </dgm:t>
    </dgm:pt>
    <dgm:pt modelId="{3E27069B-98A8-4573-9878-15E694C4F868}">
      <dgm:prSet/>
      <dgm:spPr/>
      <dgm:t>
        <a:bodyPr/>
        <a:lstStyle/>
        <a:p>
          <a:r>
            <a:rPr lang="en-US"/>
            <a:t>Architecture</a:t>
          </a:r>
        </a:p>
      </dgm:t>
    </dgm:pt>
    <dgm:pt modelId="{721B120B-9DFE-4123-8F83-773C088826C7}" type="parTrans" cxnId="{5A459BF7-C3A8-4144-955D-18C8A07957EA}">
      <dgm:prSet/>
      <dgm:spPr/>
      <dgm:t>
        <a:bodyPr/>
        <a:lstStyle/>
        <a:p>
          <a:endParaRPr lang="en-US"/>
        </a:p>
      </dgm:t>
    </dgm:pt>
    <dgm:pt modelId="{3C685014-1C2F-41EF-9615-614844788918}" type="sibTrans" cxnId="{5A459BF7-C3A8-4144-955D-18C8A07957EA}">
      <dgm:prSet/>
      <dgm:spPr/>
      <dgm:t>
        <a:bodyPr/>
        <a:lstStyle/>
        <a:p>
          <a:endParaRPr lang="en-US"/>
        </a:p>
      </dgm:t>
    </dgm:pt>
    <dgm:pt modelId="{926D2CC0-318D-4DCE-80A1-B3479334CDAD}">
      <dgm:prSet/>
      <dgm:spPr/>
      <dgm:t>
        <a:bodyPr/>
        <a:lstStyle/>
        <a:p>
          <a:r>
            <a:rPr lang="en-US"/>
            <a:t>Democracy</a:t>
          </a:r>
        </a:p>
      </dgm:t>
    </dgm:pt>
    <dgm:pt modelId="{CB276716-A91B-49E9-8B49-AC3C4D93EF21}" type="parTrans" cxnId="{03AB8D64-B5C6-4C6F-B80B-2D8ECC334B2D}">
      <dgm:prSet/>
      <dgm:spPr/>
      <dgm:t>
        <a:bodyPr/>
        <a:lstStyle/>
        <a:p>
          <a:endParaRPr lang="en-US"/>
        </a:p>
      </dgm:t>
    </dgm:pt>
    <dgm:pt modelId="{CA820657-A302-463F-9894-7BDD3D696741}" type="sibTrans" cxnId="{03AB8D64-B5C6-4C6F-B80B-2D8ECC334B2D}">
      <dgm:prSet/>
      <dgm:spPr/>
      <dgm:t>
        <a:bodyPr/>
        <a:lstStyle/>
        <a:p>
          <a:endParaRPr lang="en-US"/>
        </a:p>
      </dgm:t>
    </dgm:pt>
    <dgm:pt modelId="{A033BB0B-ECB5-F442-B538-9188D4A2C4B5}" type="pres">
      <dgm:prSet presAssocID="{5D5BDF56-2FAB-49F0-811B-C2769056820F}" presName="vert0" presStyleCnt="0">
        <dgm:presLayoutVars>
          <dgm:dir/>
          <dgm:animOne val="branch"/>
          <dgm:animLvl val="lvl"/>
        </dgm:presLayoutVars>
      </dgm:prSet>
      <dgm:spPr/>
    </dgm:pt>
    <dgm:pt modelId="{2296599B-6648-9944-B35A-2804007C7D8D}" type="pres">
      <dgm:prSet presAssocID="{841F7F5F-EEBC-4DF9-8DFE-654564A964E0}" presName="thickLine" presStyleLbl="alignNode1" presStyleIdx="0" presStyleCnt="7"/>
      <dgm:spPr/>
    </dgm:pt>
    <dgm:pt modelId="{7B764B9E-D246-1D41-B98D-7EA0435BF30F}" type="pres">
      <dgm:prSet presAssocID="{841F7F5F-EEBC-4DF9-8DFE-654564A964E0}" presName="horz1" presStyleCnt="0"/>
      <dgm:spPr/>
    </dgm:pt>
    <dgm:pt modelId="{E2A9F400-7957-B845-9089-EAF6590BADB0}" type="pres">
      <dgm:prSet presAssocID="{841F7F5F-EEBC-4DF9-8DFE-654564A964E0}" presName="tx1" presStyleLbl="revTx" presStyleIdx="0" presStyleCnt="7"/>
      <dgm:spPr/>
    </dgm:pt>
    <dgm:pt modelId="{4331168C-C01A-4141-9CA3-1A63582E420D}" type="pres">
      <dgm:prSet presAssocID="{841F7F5F-EEBC-4DF9-8DFE-654564A964E0}" presName="vert1" presStyleCnt="0"/>
      <dgm:spPr/>
    </dgm:pt>
    <dgm:pt modelId="{B6655695-C1B2-194F-A64B-CDA7FB9395C2}" type="pres">
      <dgm:prSet presAssocID="{2BD9A1A5-F349-4D69-ADF8-2E55041CF939}" presName="thickLine" presStyleLbl="alignNode1" presStyleIdx="1" presStyleCnt="7"/>
      <dgm:spPr/>
    </dgm:pt>
    <dgm:pt modelId="{688C66B4-70D5-4847-80D9-163C9C6FC4C3}" type="pres">
      <dgm:prSet presAssocID="{2BD9A1A5-F349-4D69-ADF8-2E55041CF939}" presName="horz1" presStyleCnt="0"/>
      <dgm:spPr/>
    </dgm:pt>
    <dgm:pt modelId="{FED64BC5-7110-194E-9F3D-F65E60FE4DD6}" type="pres">
      <dgm:prSet presAssocID="{2BD9A1A5-F349-4D69-ADF8-2E55041CF939}" presName="tx1" presStyleLbl="revTx" presStyleIdx="1" presStyleCnt="7"/>
      <dgm:spPr/>
    </dgm:pt>
    <dgm:pt modelId="{995E9A30-8BE1-8443-B7FE-25AA45EA7F88}" type="pres">
      <dgm:prSet presAssocID="{2BD9A1A5-F349-4D69-ADF8-2E55041CF939}" presName="vert1" presStyleCnt="0"/>
      <dgm:spPr/>
    </dgm:pt>
    <dgm:pt modelId="{CB8B30CE-6A54-2444-8FAA-7CCB52CF946F}" type="pres">
      <dgm:prSet presAssocID="{B7214578-971E-4C69-AABD-7A5D1ED377C4}" presName="thickLine" presStyleLbl="alignNode1" presStyleIdx="2" presStyleCnt="7"/>
      <dgm:spPr/>
    </dgm:pt>
    <dgm:pt modelId="{7C519E70-45D0-3D4E-8AB2-D1C867907690}" type="pres">
      <dgm:prSet presAssocID="{B7214578-971E-4C69-AABD-7A5D1ED377C4}" presName="horz1" presStyleCnt="0"/>
      <dgm:spPr/>
    </dgm:pt>
    <dgm:pt modelId="{3255448C-30F9-754F-9518-40BDC52EFD13}" type="pres">
      <dgm:prSet presAssocID="{B7214578-971E-4C69-AABD-7A5D1ED377C4}" presName="tx1" presStyleLbl="revTx" presStyleIdx="2" presStyleCnt="7"/>
      <dgm:spPr/>
    </dgm:pt>
    <dgm:pt modelId="{A74BCE14-D205-314B-A19F-75726F48325A}" type="pres">
      <dgm:prSet presAssocID="{B7214578-971E-4C69-AABD-7A5D1ED377C4}" presName="vert1" presStyleCnt="0"/>
      <dgm:spPr/>
    </dgm:pt>
    <dgm:pt modelId="{D42EEC3B-A33B-C24D-A646-19636D71983B}" type="pres">
      <dgm:prSet presAssocID="{747A05F0-1FC5-48E1-BF21-7A77566231AC}" presName="thickLine" presStyleLbl="alignNode1" presStyleIdx="3" presStyleCnt="7"/>
      <dgm:spPr/>
    </dgm:pt>
    <dgm:pt modelId="{25FBA4F3-549D-0243-9CBB-34CBCDBDE92A}" type="pres">
      <dgm:prSet presAssocID="{747A05F0-1FC5-48E1-BF21-7A77566231AC}" presName="horz1" presStyleCnt="0"/>
      <dgm:spPr/>
    </dgm:pt>
    <dgm:pt modelId="{8B8BC191-D5DE-D044-9FA2-FA5D01125097}" type="pres">
      <dgm:prSet presAssocID="{747A05F0-1FC5-48E1-BF21-7A77566231AC}" presName="tx1" presStyleLbl="revTx" presStyleIdx="3" presStyleCnt="7"/>
      <dgm:spPr/>
    </dgm:pt>
    <dgm:pt modelId="{2EAC9E52-C5A3-7047-BA37-34468FF2CA0C}" type="pres">
      <dgm:prSet presAssocID="{747A05F0-1FC5-48E1-BF21-7A77566231AC}" presName="vert1" presStyleCnt="0"/>
      <dgm:spPr/>
    </dgm:pt>
    <dgm:pt modelId="{C8CCCE09-96C2-1C4B-A396-2E657280E7EC}" type="pres">
      <dgm:prSet presAssocID="{3E9AD0DF-997A-4A37-8F9E-E48D9294199E}" presName="thickLine" presStyleLbl="alignNode1" presStyleIdx="4" presStyleCnt="7"/>
      <dgm:spPr/>
    </dgm:pt>
    <dgm:pt modelId="{A3353219-0724-674B-A7FB-BDC6A1FFB97D}" type="pres">
      <dgm:prSet presAssocID="{3E9AD0DF-997A-4A37-8F9E-E48D9294199E}" presName="horz1" presStyleCnt="0"/>
      <dgm:spPr/>
    </dgm:pt>
    <dgm:pt modelId="{3EEFBBC5-EC31-6D4E-A444-066E57FE3711}" type="pres">
      <dgm:prSet presAssocID="{3E9AD0DF-997A-4A37-8F9E-E48D9294199E}" presName="tx1" presStyleLbl="revTx" presStyleIdx="4" presStyleCnt="7"/>
      <dgm:spPr/>
    </dgm:pt>
    <dgm:pt modelId="{90D1BEAE-A5E1-0945-82E1-169D8EAEFC49}" type="pres">
      <dgm:prSet presAssocID="{3E9AD0DF-997A-4A37-8F9E-E48D9294199E}" presName="vert1" presStyleCnt="0"/>
      <dgm:spPr/>
    </dgm:pt>
    <dgm:pt modelId="{79BF45F4-C5B1-6A48-BC55-D083E0B83676}" type="pres">
      <dgm:prSet presAssocID="{3E27069B-98A8-4573-9878-15E694C4F868}" presName="thickLine" presStyleLbl="alignNode1" presStyleIdx="5" presStyleCnt="7"/>
      <dgm:spPr/>
    </dgm:pt>
    <dgm:pt modelId="{E7CD16AB-A51B-FF45-8592-EE8B7996252D}" type="pres">
      <dgm:prSet presAssocID="{3E27069B-98A8-4573-9878-15E694C4F868}" presName="horz1" presStyleCnt="0"/>
      <dgm:spPr/>
    </dgm:pt>
    <dgm:pt modelId="{171DD748-DAEB-2346-9173-13AD3766039A}" type="pres">
      <dgm:prSet presAssocID="{3E27069B-98A8-4573-9878-15E694C4F868}" presName="tx1" presStyleLbl="revTx" presStyleIdx="5" presStyleCnt="7"/>
      <dgm:spPr/>
    </dgm:pt>
    <dgm:pt modelId="{555634C8-CAB0-684D-8A43-2D06DCAC845E}" type="pres">
      <dgm:prSet presAssocID="{3E27069B-98A8-4573-9878-15E694C4F868}" presName="vert1" presStyleCnt="0"/>
      <dgm:spPr/>
    </dgm:pt>
    <dgm:pt modelId="{D26E7CC6-C72D-F545-A52C-43771ED0B510}" type="pres">
      <dgm:prSet presAssocID="{926D2CC0-318D-4DCE-80A1-B3479334CDAD}" presName="thickLine" presStyleLbl="alignNode1" presStyleIdx="6" presStyleCnt="7"/>
      <dgm:spPr/>
    </dgm:pt>
    <dgm:pt modelId="{7D9A0A1B-C88A-0447-960A-B31DA98B8A05}" type="pres">
      <dgm:prSet presAssocID="{926D2CC0-318D-4DCE-80A1-B3479334CDAD}" presName="horz1" presStyleCnt="0"/>
      <dgm:spPr/>
    </dgm:pt>
    <dgm:pt modelId="{D3C76CCB-6E81-5340-B193-F05D5EB3F223}" type="pres">
      <dgm:prSet presAssocID="{926D2CC0-318D-4DCE-80A1-B3479334CDAD}" presName="tx1" presStyleLbl="revTx" presStyleIdx="6" presStyleCnt="7"/>
      <dgm:spPr/>
    </dgm:pt>
    <dgm:pt modelId="{B833126A-7943-5542-8DCE-29056770D47B}" type="pres">
      <dgm:prSet presAssocID="{926D2CC0-318D-4DCE-80A1-B3479334CDAD}" presName="vert1" presStyleCnt="0"/>
      <dgm:spPr/>
    </dgm:pt>
  </dgm:ptLst>
  <dgm:cxnLst>
    <dgm:cxn modelId="{5DF78B01-4CD2-4A4D-90E9-36C81598503C}" srcId="{5D5BDF56-2FAB-49F0-811B-C2769056820F}" destId="{3E9AD0DF-997A-4A37-8F9E-E48D9294199E}" srcOrd="4" destOrd="0" parTransId="{93D33D11-6E8D-472A-A9AB-889521847ED3}" sibTransId="{2497D13E-54C3-4CE9-AD09-093E0CA13298}"/>
    <dgm:cxn modelId="{83F93308-94CD-8942-833A-D2CC47CDE773}" type="presOf" srcId="{3E27069B-98A8-4573-9878-15E694C4F868}" destId="{171DD748-DAEB-2346-9173-13AD3766039A}" srcOrd="0" destOrd="0" presId="urn:microsoft.com/office/officeart/2008/layout/LinedList"/>
    <dgm:cxn modelId="{7C86B616-7935-4D40-85DF-50CDF91DFA50}" type="presOf" srcId="{747A05F0-1FC5-48E1-BF21-7A77566231AC}" destId="{8B8BC191-D5DE-D044-9FA2-FA5D01125097}" srcOrd="0" destOrd="0" presId="urn:microsoft.com/office/officeart/2008/layout/LinedList"/>
    <dgm:cxn modelId="{7D5F3C2E-5771-F446-96E2-A2EC4E08D77C}" type="presOf" srcId="{926D2CC0-318D-4DCE-80A1-B3479334CDAD}" destId="{D3C76CCB-6E81-5340-B193-F05D5EB3F223}" srcOrd="0" destOrd="0" presId="urn:microsoft.com/office/officeart/2008/layout/LinedList"/>
    <dgm:cxn modelId="{A52C354A-FBF8-4CDA-95C7-D93DE1A91B7C}" srcId="{5D5BDF56-2FAB-49F0-811B-C2769056820F}" destId="{841F7F5F-EEBC-4DF9-8DFE-654564A964E0}" srcOrd="0" destOrd="0" parTransId="{849C6BCD-4A0B-4179-995E-94523528CF85}" sibTransId="{6C58E2E5-402F-4161-9AA3-F3FCB00116B9}"/>
    <dgm:cxn modelId="{03AB8D64-B5C6-4C6F-B80B-2D8ECC334B2D}" srcId="{5D5BDF56-2FAB-49F0-811B-C2769056820F}" destId="{926D2CC0-318D-4DCE-80A1-B3479334CDAD}" srcOrd="6" destOrd="0" parTransId="{CB276716-A91B-49E9-8B49-AC3C4D93EF21}" sibTransId="{CA820657-A302-463F-9894-7BDD3D696741}"/>
    <dgm:cxn modelId="{048D4A65-36FE-774C-ABA3-82834E4F5A66}" type="presOf" srcId="{841F7F5F-EEBC-4DF9-8DFE-654564A964E0}" destId="{E2A9F400-7957-B845-9089-EAF6590BADB0}" srcOrd="0" destOrd="0" presId="urn:microsoft.com/office/officeart/2008/layout/LinedList"/>
    <dgm:cxn modelId="{626CEA6B-3D8C-46F3-B073-5C9E65C51DE2}" srcId="{5D5BDF56-2FAB-49F0-811B-C2769056820F}" destId="{2BD9A1A5-F349-4D69-ADF8-2E55041CF939}" srcOrd="1" destOrd="0" parTransId="{AAA3C771-415F-4CDA-9762-01BF39ED4CB9}" sibTransId="{A61AFC67-D522-42AC-8753-A8100B4E72F6}"/>
    <dgm:cxn modelId="{6B7496A1-07EE-9247-B6B8-F1260F630D18}" type="presOf" srcId="{2BD9A1A5-F349-4D69-ADF8-2E55041CF939}" destId="{FED64BC5-7110-194E-9F3D-F65E60FE4DD6}" srcOrd="0" destOrd="0" presId="urn:microsoft.com/office/officeart/2008/layout/LinedList"/>
    <dgm:cxn modelId="{4A9478AB-7956-7C4A-83EB-C6183769C9F1}" type="presOf" srcId="{3E9AD0DF-997A-4A37-8F9E-E48D9294199E}" destId="{3EEFBBC5-EC31-6D4E-A444-066E57FE3711}" srcOrd="0" destOrd="0" presId="urn:microsoft.com/office/officeart/2008/layout/LinedList"/>
    <dgm:cxn modelId="{F1FD34B0-DB55-DD41-9BC0-35B563BEACE1}" type="presOf" srcId="{5D5BDF56-2FAB-49F0-811B-C2769056820F}" destId="{A033BB0B-ECB5-F442-B538-9188D4A2C4B5}" srcOrd="0" destOrd="0" presId="urn:microsoft.com/office/officeart/2008/layout/LinedList"/>
    <dgm:cxn modelId="{DE5BEAB7-60F6-F74E-A868-D914CCF3F825}" type="presOf" srcId="{B7214578-971E-4C69-AABD-7A5D1ED377C4}" destId="{3255448C-30F9-754F-9518-40BDC52EFD13}" srcOrd="0" destOrd="0" presId="urn:microsoft.com/office/officeart/2008/layout/LinedList"/>
    <dgm:cxn modelId="{FE68FFD0-5FB1-4BC6-9D2F-CF6353701A98}" srcId="{5D5BDF56-2FAB-49F0-811B-C2769056820F}" destId="{B7214578-971E-4C69-AABD-7A5D1ED377C4}" srcOrd="2" destOrd="0" parTransId="{AB554718-65AF-45E3-9E99-D78DEFF2448F}" sibTransId="{BE621B01-E93A-48FB-8D64-E1816536ECB3}"/>
    <dgm:cxn modelId="{60C663E7-617F-4DEB-8EFD-B8F01C3CE764}" srcId="{5D5BDF56-2FAB-49F0-811B-C2769056820F}" destId="{747A05F0-1FC5-48E1-BF21-7A77566231AC}" srcOrd="3" destOrd="0" parTransId="{75E14483-5A8D-4382-A3DE-AACB162E7CAF}" sibTransId="{4F57CB1C-3705-4F76-8DC2-7F002FA3D868}"/>
    <dgm:cxn modelId="{5A459BF7-C3A8-4144-955D-18C8A07957EA}" srcId="{5D5BDF56-2FAB-49F0-811B-C2769056820F}" destId="{3E27069B-98A8-4573-9878-15E694C4F868}" srcOrd="5" destOrd="0" parTransId="{721B120B-9DFE-4123-8F83-773C088826C7}" sibTransId="{3C685014-1C2F-41EF-9615-614844788918}"/>
    <dgm:cxn modelId="{6CC917FF-5F87-EB4A-BD22-B384744C92C5}" type="presParOf" srcId="{A033BB0B-ECB5-F442-B538-9188D4A2C4B5}" destId="{2296599B-6648-9944-B35A-2804007C7D8D}" srcOrd="0" destOrd="0" presId="urn:microsoft.com/office/officeart/2008/layout/LinedList"/>
    <dgm:cxn modelId="{842F0C28-875B-4344-93FE-150039325EE0}" type="presParOf" srcId="{A033BB0B-ECB5-F442-B538-9188D4A2C4B5}" destId="{7B764B9E-D246-1D41-B98D-7EA0435BF30F}" srcOrd="1" destOrd="0" presId="urn:microsoft.com/office/officeart/2008/layout/LinedList"/>
    <dgm:cxn modelId="{1AD69E8A-4256-2942-A2DE-B6D007AF4A73}" type="presParOf" srcId="{7B764B9E-D246-1D41-B98D-7EA0435BF30F}" destId="{E2A9F400-7957-B845-9089-EAF6590BADB0}" srcOrd="0" destOrd="0" presId="urn:microsoft.com/office/officeart/2008/layout/LinedList"/>
    <dgm:cxn modelId="{E0798B2E-5223-8B46-839D-C920EE7CCF8C}" type="presParOf" srcId="{7B764B9E-D246-1D41-B98D-7EA0435BF30F}" destId="{4331168C-C01A-4141-9CA3-1A63582E420D}" srcOrd="1" destOrd="0" presId="urn:microsoft.com/office/officeart/2008/layout/LinedList"/>
    <dgm:cxn modelId="{90E77D75-E419-CA4B-A850-789A274DEC54}" type="presParOf" srcId="{A033BB0B-ECB5-F442-B538-9188D4A2C4B5}" destId="{B6655695-C1B2-194F-A64B-CDA7FB9395C2}" srcOrd="2" destOrd="0" presId="urn:microsoft.com/office/officeart/2008/layout/LinedList"/>
    <dgm:cxn modelId="{9C409BEE-8454-F845-AED5-5E3E7D96BD12}" type="presParOf" srcId="{A033BB0B-ECB5-F442-B538-9188D4A2C4B5}" destId="{688C66B4-70D5-4847-80D9-163C9C6FC4C3}" srcOrd="3" destOrd="0" presId="urn:microsoft.com/office/officeart/2008/layout/LinedList"/>
    <dgm:cxn modelId="{5B2741E1-A7E5-F54E-BEBE-2AEAAF3DA0AF}" type="presParOf" srcId="{688C66B4-70D5-4847-80D9-163C9C6FC4C3}" destId="{FED64BC5-7110-194E-9F3D-F65E60FE4DD6}" srcOrd="0" destOrd="0" presId="urn:microsoft.com/office/officeart/2008/layout/LinedList"/>
    <dgm:cxn modelId="{2674E12A-125E-BF4F-8399-924610540B38}" type="presParOf" srcId="{688C66B4-70D5-4847-80D9-163C9C6FC4C3}" destId="{995E9A30-8BE1-8443-B7FE-25AA45EA7F88}" srcOrd="1" destOrd="0" presId="urn:microsoft.com/office/officeart/2008/layout/LinedList"/>
    <dgm:cxn modelId="{9E1CDD45-C223-D142-9328-199A4E10493F}" type="presParOf" srcId="{A033BB0B-ECB5-F442-B538-9188D4A2C4B5}" destId="{CB8B30CE-6A54-2444-8FAA-7CCB52CF946F}" srcOrd="4" destOrd="0" presId="urn:microsoft.com/office/officeart/2008/layout/LinedList"/>
    <dgm:cxn modelId="{D43D95D7-E733-1D48-AE1F-991866344EA7}" type="presParOf" srcId="{A033BB0B-ECB5-F442-B538-9188D4A2C4B5}" destId="{7C519E70-45D0-3D4E-8AB2-D1C867907690}" srcOrd="5" destOrd="0" presId="urn:microsoft.com/office/officeart/2008/layout/LinedList"/>
    <dgm:cxn modelId="{7121C3C7-AE75-3E48-800A-F42A2C6FA4FB}" type="presParOf" srcId="{7C519E70-45D0-3D4E-8AB2-D1C867907690}" destId="{3255448C-30F9-754F-9518-40BDC52EFD13}" srcOrd="0" destOrd="0" presId="urn:microsoft.com/office/officeart/2008/layout/LinedList"/>
    <dgm:cxn modelId="{B407348F-9886-C741-849F-D0C9E106F0DD}" type="presParOf" srcId="{7C519E70-45D0-3D4E-8AB2-D1C867907690}" destId="{A74BCE14-D205-314B-A19F-75726F48325A}" srcOrd="1" destOrd="0" presId="urn:microsoft.com/office/officeart/2008/layout/LinedList"/>
    <dgm:cxn modelId="{CAF6235B-5DD5-2942-BFB6-29B9A12FAED5}" type="presParOf" srcId="{A033BB0B-ECB5-F442-B538-9188D4A2C4B5}" destId="{D42EEC3B-A33B-C24D-A646-19636D71983B}" srcOrd="6" destOrd="0" presId="urn:microsoft.com/office/officeart/2008/layout/LinedList"/>
    <dgm:cxn modelId="{7518C1C2-DA9C-FF46-BCA8-D989B77807CE}" type="presParOf" srcId="{A033BB0B-ECB5-F442-B538-9188D4A2C4B5}" destId="{25FBA4F3-549D-0243-9CBB-34CBCDBDE92A}" srcOrd="7" destOrd="0" presId="urn:microsoft.com/office/officeart/2008/layout/LinedList"/>
    <dgm:cxn modelId="{9E154830-8A2D-E841-A5EE-717971B13E27}" type="presParOf" srcId="{25FBA4F3-549D-0243-9CBB-34CBCDBDE92A}" destId="{8B8BC191-D5DE-D044-9FA2-FA5D01125097}" srcOrd="0" destOrd="0" presId="urn:microsoft.com/office/officeart/2008/layout/LinedList"/>
    <dgm:cxn modelId="{16AAA28F-2F71-0B4B-9909-CFBC24B42866}" type="presParOf" srcId="{25FBA4F3-549D-0243-9CBB-34CBCDBDE92A}" destId="{2EAC9E52-C5A3-7047-BA37-34468FF2CA0C}" srcOrd="1" destOrd="0" presId="urn:microsoft.com/office/officeart/2008/layout/LinedList"/>
    <dgm:cxn modelId="{360A0F76-350B-C046-BC36-DDB0BDE0D35F}" type="presParOf" srcId="{A033BB0B-ECB5-F442-B538-9188D4A2C4B5}" destId="{C8CCCE09-96C2-1C4B-A396-2E657280E7EC}" srcOrd="8" destOrd="0" presId="urn:microsoft.com/office/officeart/2008/layout/LinedList"/>
    <dgm:cxn modelId="{D9F1FCAD-3034-CC41-89FE-DB687EDB6D8C}" type="presParOf" srcId="{A033BB0B-ECB5-F442-B538-9188D4A2C4B5}" destId="{A3353219-0724-674B-A7FB-BDC6A1FFB97D}" srcOrd="9" destOrd="0" presId="urn:microsoft.com/office/officeart/2008/layout/LinedList"/>
    <dgm:cxn modelId="{075B1932-3DA5-1144-AAEE-C33F8955E314}" type="presParOf" srcId="{A3353219-0724-674B-A7FB-BDC6A1FFB97D}" destId="{3EEFBBC5-EC31-6D4E-A444-066E57FE3711}" srcOrd="0" destOrd="0" presId="urn:microsoft.com/office/officeart/2008/layout/LinedList"/>
    <dgm:cxn modelId="{33E24F8E-4ADD-8B40-8FF0-B0BDCAEE3E69}" type="presParOf" srcId="{A3353219-0724-674B-A7FB-BDC6A1FFB97D}" destId="{90D1BEAE-A5E1-0945-82E1-169D8EAEFC49}" srcOrd="1" destOrd="0" presId="urn:microsoft.com/office/officeart/2008/layout/LinedList"/>
    <dgm:cxn modelId="{F7FEA98E-00AE-F045-A41C-303A18DE6B44}" type="presParOf" srcId="{A033BB0B-ECB5-F442-B538-9188D4A2C4B5}" destId="{79BF45F4-C5B1-6A48-BC55-D083E0B83676}" srcOrd="10" destOrd="0" presId="urn:microsoft.com/office/officeart/2008/layout/LinedList"/>
    <dgm:cxn modelId="{D3BB0775-FAFB-6442-B525-C7CDB9475DF1}" type="presParOf" srcId="{A033BB0B-ECB5-F442-B538-9188D4A2C4B5}" destId="{E7CD16AB-A51B-FF45-8592-EE8B7996252D}" srcOrd="11" destOrd="0" presId="urn:microsoft.com/office/officeart/2008/layout/LinedList"/>
    <dgm:cxn modelId="{8259C3C3-E0DD-CF40-ADE0-DCC4A0C9C0FA}" type="presParOf" srcId="{E7CD16AB-A51B-FF45-8592-EE8B7996252D}" destId="{171DD748-DAEB-2346-9173-13AD3766039A}" srcOrd="0" destOrd="0" presId="urn:microsoft.com/office/officeart/2008/layout/LinedList"/>
    <dgm:cxn modelId="{E18C3ADC-09BD-4246-AFA2-E2CEA5B14726}" type="presParOf" srcId="{E7CD16AB-A51B-FF45-8592-EE8B7996252D}" destId="{555634C8-CAB0-684D-8A43-2D06DCAC845E}" srcOrd="1" destOrd="0" presId="urn:microsoft.com/office/officeart/2008/layout/LinedList"/>
    <dgm:cxn modelId="{1976A5E0-D801-0644-8EEA-30F1167A5624}" type="presParOf" srcId="{A033BB0B-ECB5-F442-B538-9188D4A2C4B5}" destId="{D26E7CC6-C72D-F545-A52C-43771ED0B510}" srcOrd="12" destOrd="0" presId="urn:microsoft.com/office/officeart/2008/layout/LinedList"/>
    <dgm:cxn modelId="{980131A7-E001-3440-8664-6EF6CB7978A9}" type="presParOf" srcId="{A033BB0B-ECB5-F442-B538-9188D4A2C4B5}" destId="{7D9A0A1B-C88A-0447-960A-B31DA98B8A05}" srcOrd="13" destOrd="0" presId="urn:microsoft.com/office/officeart/2008/layout/LinedList"/>
    <dgm:cxn modelId="{3930F74A-5A77-9944-B845-7551AD8DE57B}" type="presParOf" srcId="{7D9A0A1B-C88A-0447-960A-B31DA98B8A05}" destId="{D3C76CCB-6E81-5340-B193-F05D5EB3F223}" srcOrd="0" destOrd="0" presId="urn:microsoft.com/office/officeart/2008/layout/LinedList"/>
    <dgm:cxn modelId="{52443356-5523-BC40-B9A6-E2B8F207B192}" type="presParOf" srcId="{7D9A0A1B-C88A-0447-960A-B31DA98B8A05}" destId="{B833126A-7943-5542-8DCE-29056770D47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6599B-6648-9944-B35A-2804007C7D8D}">
      <dsp:nvSpPr>
        <dsp:cNvPr id="0" name=""/>
        <dsp:cNvSpPr/>
      </dsp:nvSpPr>
      <dsp:spPr>
        <a:xfrm>
          <a:off x="0" y="623"/>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A9F400-7957-B845-9089-EAF6590BADB0}">
      <dsp:nvSpPr>
        <dsp:cNvPr id="0" name=""/>
        <dsp:cNvSpPr/>
      </dsp:nvSpPr>
      <dsp:spPr>
        <a:xfrm>
          <a:off x="0" y="623"/>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1" kern="1200"/>
            <a:t>Great advances in … </a:t>
          </a:r>
          <a:endParaRPr lang="en-US" sz="3300" kern="1200"/>
        </a:p>
      </dsp:txBody>
      <dsp:txXfrm>
        <a:off x="0" y="623"/>
        <a:ext cx="6492875" cy="729164"/>
      </dsp:txXfrm>
    </dsp:sp>
    <dsp:sp modelId="{B6655695-C1B2-194F-A64B-CDA7FB9395C2}">
      <dsp:nvSpPr>
        <dsp:cNvPr id="0" name=""/>
        <dsp:cNvSpPr/>
      </dsp:nvSpPr>
      <dsp:spPr>
        <a:xfrm>
          <a:off x="0" y="729788"/>
          <a:ext cx="6492875" cy="0"/>
        </a:xfrm>
        <a:prstGeom prst="line">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D64BC5-7110-194E-9F3D-F65E60FE4DD6}">
      <dsp:nvSpPr>
        <dsp:cNvPr id="0" name=""/>
        <dsp:cNvSpPr/>
      </dsp:nvSpPr>
      <dsp:spPr>
        <a:xfrm>
          <a:off x="0" y="729788"/>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The arts</a:t>
          </a:r>
        </a:p>
      </dsp:txBody>
      <dsp:txXfrm>
        <a:off x="0" y="729788"/>
        <a:ext cx="6492875" cy="729164"/>
      </dsp:txXfrm>
    </dsp:sp>
    <dsp:sp modelId="{CB8B30CE-6A54-2444-8FAA-7CCB52CF946F}">
      <dsp:nvSpPr>
        <dsp:cNvPr id="0" name=""/>
        <dsp:cNvSpPr/>
      </dsp:nvSpPr>
      <dsp:spPr>
        <a:xfrm>
          <a:off x="0" y="1458952"/>
          <a:ext cx="6492875"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55448C-30F9-754F-9518-40BDC52EFD13}">
      <dsp:nvSpPr>
        <dsp:cNvPr id="0" name=""/>
        <dsp:cNvSpPr/>
      </dsp:nvSpPr>
      <dsp:spPr>
        <a:xfrm>
          <a:off x="0" y="1458952"/>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Politics</a:t>
          </a:r>
        </a:p>
      </dsp:txBody>
      <dsp:txXfrm>
        <a:off x="0" y="1458952"/>
        <a:ext cx="6492875" cy="729164"/>
      </dsp:txXfrm>
    </dsp:sp>
    <dsp:sp modelId="{D42EEC3B-A33B-C24D-A646-19636D71983B}">
      <dsp:nvSpPr>
        <dsp:cNvPr id="0" name=""/>
        <dsp:cNvSpPr/>
      </dsp:nvSpPr>
      <dsp:spPr>
        <a:xfrm>
          <a:off x="0" y="2188117"/>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8BC191-D5DE-D044-9FA2-FA5D01125097}">
      <dsp:nvSpPr>
        <dsp:cNvPr id="0" name=""/>
        <dsp:cNvSpPr/>
      </dsp:nvSpPr>
      <dsp:spPr>
        <a:xfrm>
          <a:off x="0" y="2188117"/>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Philosophy</a:t>
          </a:r>
        </a:p>
      </dsp:txBody>
      <dsp:txXfrm>
        <a:off x="0" y="2188117"/>
        <a:ext cx="6492875" cy="729164"/>
      </dsp:txXfrm>
    </dsp:sp>
    <dsp:sp modelId="{C8CCCE09-96C2-1C4B-A396-2E657280E7EC}">
      <dsp:nvSpPr>
        <dsp:cNvPr id="0" name=""/>
        <dsp:cNvSpPr/>
      </dsp:nvSpPr>
      <dsp:spPr>
        <a:xfrm>
          <a:off x="0" y="2917282"/>
          <a:ext cx="6492875"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EFBBC5-EC31-6D4E-A444-066E57FE3711}">
      <dsp:nvSpPr>
        <dsp:cNvPr id="0" name=""/>
        <dsp:cNvSpPr/>
      </dsp:nvSpPr>
      <dsp:spPr>
        <a:xfrm>
          <a:off x="0" y="2917282"/>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Science &amp; Mathematics </a:t>
          </a:r>
        </a:p>
      </dsp:txBody>
      <dsp:txXfrm>
        <a:off x="0" y="2917282"/>
        <a:ext cx="6492875" cy="729164"/>
      </dsp:txXfrm>
    </dsp:sp>
    <dsp:sp modelId="{79BF45F4-C5B1-6A48-BC55-D083E0B83676}">
      <dsp:nvSpPr>
        <dsp:cNvPr id="0" name=""/>
        <dsp:cNvSpPr/>
      </dsp:nvSpPr>
      <dsp:spPr>
        <a:xfrm>
          <a:off x="0" y="3646447"/>
          <a:ext cx="6492875" cy="0"/>
        </a:xfrm>
        <a:prstGeom prst="line">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1DD748-DAEB-2346-9173-13AD3766039A}">
      <dsp:nvSpPr>
        <dsp:cNvPr id="0" name=""/>
        <dsp:cNvSpPr/>
      </dsp:nvSpPr>
      <dsp:spPr>
        <a:xfrm>
          <a:off x="0" y="3646447"/>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Architecture</a:t>
          </a:r>
        </a:p>
      </dsp:txBody>
      <dsp:txXfrm>
        <a:off x="0" y="3646447"/>
        <a:ext cx="6492875" cy="729164"/>
      </dsp:txXfrm>
    </dsp:sp>
    <dsp:sp modelId="{D26E7CC6-C72D-F545-A52C-43771ED0B510}">
      <dsp:nvSpPr>
        <dsp:cNvPr id="0" name=""/>
        <dsp:cNvSpPr/>
      </dsp:nvSpPr>
      <dsp:spPr>
        <a:xfrm>
          <a:off x="0" y="4375611"/>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76CCB-6E81-5340-B193-F05D5EB3F223}">
      <dsp:nvSpPr>
        <dsp:cNvPr id="0" name=""/>
        <dsp:cNvSpPr/>
      </dsp:nvSpPr>
      <dsp:spPr>
        <a:xfrm>
          <a:off x="0" y="4375611"/>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Democracy</a:t>
          </a:r>
        </a:p>
      </dsp:txBody>
      <dsp:txXfrm>
        <a:off x="0" y="4375611"/>
        <a:ext cx="6492875" cy="72916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97F022-F2BB-1A4E-8259-618DD9EE2B04}" type="datetimeFigureOut">
              <a:rPr lang="en-US" smtClean="0"/>
              <a:t>1/31/23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BD7EA7B-0586-2C45-A03F-9C702B407F84}" type="slidenum">
              <a:rPr lang="en-US" smtClean="0"/>
              <a:t>‹#›</a:t>
            </a:fld>
            <a:endParaRPr lang="en-US"/>
          </a:p>
        </p:txBody>
      </p:sp>
    </p:spTree>
    <p:extLst>
      <p:ext uri="{BB962C8B-B14F-4D97-AF65-F5344CB8AC3E}">
        <p14:creationId xmlns:p14="http://schemas.microsoft.com/office/powerpoint/2010/main" val="3366232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33911F-63C3-400A-819C-9577BB5AF967}" type="datetimeFigureOut">
              <a:rPr lang="en-US" smtClean="0"/>
              <a:pPr/>
              <a:t>1/31/23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1828C9-1354-490F-B7BA-1BC0CD644A20}" type="slidenum">
              <a:rPr lang="en-US" smtClean="0"/>
              <a:pPr/>
              <a:t>‹#›</a:t>
            </a:fld>
            <a:endParaRPr lang="en-US"/>
          </a:p>
        </p:txBody>
      </p:sp>
    </p:spTree>
    <p:extLst>
      <p:ext uri="{BB962C8B-B14F-4D97-AF65-F5344CB8AC3E}">
        <p14:creationId xmlns:p14="http://schemas.microsoft.com/office/powerpoint/2010/main" val="819677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1828C9-1354-490F-B7BA-1BC0CD644A20}" type="slidenum">
              <a:rPr kumimoji="0" lang="en-US" sz="1200" b="0" i="0" u="none" strike="noStrike" kern="1200" cap="none" spc="0" normalizeH="0" baseline="0" noProof="0" smtClean="0">
                <a:ln>
                  <a:noFill/>
                </a:ln>
                <a:solidFill>
                  <a:prstClr val="black"/>
                </a:solidFill>
                <a:effectLst/>
                <a:uLnTx/>
                <a:uFillTx/>
                <a:latin typeface="Bembo St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Bembo Std"/>
              <a:ea typeface="+mn-ea"/>
              <a:cs typeface="+mn-cs"/>
            </a:endParaRPr>
          </a:p>
        </p:txBody>
      </p:sp>
    </p:spTree>
    <p:extLst>
      <p:ext uri="{BB962C8B-B14F-4D97-AF65-F5344CB8AC3E}">
        <p14:creationId xmlns:p14="http://schemas.microsoft.com/office/powerpoint/2010/main" val="3387434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Sophocles’s</a:t>
            </a:r>
            <a:r>
              <a:rPr lang="en-US" dirty="0"/>
              <a:t> play </a:t>
            </a:r>
            <a:r>
              <a:rPr lang="en-US" i="1" dirty="0"/>
              <a:t>Oedipus the King</a:t>
            </a:r>
            <a:r>
              <a:rPr lang="en-US" dirty="0"/>
              <a:t> conforms exactly to Aristotle’s description. Like most Greek tragedies, the play is based on a myth of Oedipus who is left on a mountaintop as an infant by his parents, the king and queen of Thebes, because of a prophecy that he will murder his father and marry his mother. He is rescued by a shepherd and taken to be raised by the king and queen of Corinth. When he grows up, Oedipus hears about the prophecy that he will murder his parents and, not knowing that he is adopted, leaves home so that he will not kill the king of Corinth, the man he thinks of as his father. On the road he encounters a stranger, argues with him, and subsequently kills him, unaware that it is actually the king of Thebes, his own father.  Oedipus becomes king of Thebes and, still in ignorance, marries the woman who is really his mother, </a:t>
            </a:r>
            <a:r>
              <a:rPr lang="en-US" dirty="0" err="1"/>
              <a:t>Jocasta</a:t>
            </a:r>
            <a:r>
              <a:rPr lang="en-US" dirty="0"/>
              <a:t>. When a plague strikes Thebes, Oedipus sets out to find the cause.</a:t>
            </a:r>
          </a:p>
          <a:p>
            <a:endParaRPr lang="en-US" dirty="0"/>
          </a:p>
          <a:p>
            <a:r>
              <a:rPr lang="en-US" dirty="0"/>
              <a:t>Following the pattern of climactic drama, the play opens with a prologue where Oedipus learns about the prophecy, then a </a:t>
            </a:r>
            <a:r>
              <a:rPr lang="en-US" dirty="0" err="1"/>
              <a:t>parados</a:t>
            </a:r>
            <a:r>
              <a:rPr lang="en-US" dirty="0"/>
              <a:t>, and then alternating episodes and choral odes through which Oedipus learns that he is the reason for the plague. In the </a:t>
            </a:r>
            <a:r>
              <a:rPr lang="en-US" dirty="0" err="1"/>
              <a:t>exodos</a:t>
            </a:r>
            <a:r>
              <a:rPr lang="en-US" dirty="0"/>
              <a:t>, or final scene, a messenger from the palace describes how </a:t>
            </a:r>
            <a:r>
              <a:rPr lang="en-US" dirty="0" err="1"/>
              <a:t>Jocasta</a:t>
            </a:r>
            <a:r>
              <a:rPr lang="en-US" dirty="0"/>
              <a:t> has killed herself and Oedipus has put out his own eyes. The blind Oedipus reappears to recite his sad story, courageously accepts his fate, and goes into exile. One of the features of Greek tragedy is that violence, such as murder or suicide, generally occurs offstage; rarely does it take place in view of the audience. The death of </a:t>
            </a:r>
            <a:r>
              <a:rPr lang="en-US" dirty="0" err="1"/>
              <a:t>Jocasta</a:t>
            </a:r>
            <a:r>
              <a:rPr lang="en-US" dirty="0"/>
              <a:t> and the blinding of Oedipus are no exception.</a:t>
            </a:r>
          </a:p>
          <a:p>
            <a:endParaRPr lang="en-US" dirty="0"/>
          </a:p>
          <a:p>
            <a:r>
              <a:rPr lang="en-US" sz="1200" b="0" i="0" kern="1200" dirty="0">
                <a:solidFill>
                  <a:schemeClr val="tx1"/>
                </a:solidFill>
                <a:effectLst/>
                <a:latin typeface="Bembo Std"/>
                <a:ea typeface="+mn-ea"/>
                <a:cs typeface="+mn-cs"/>
                <a:sym typeface="Calibri"/>
              </a:rPr>
              <a:t>Credit: Pier Paolo </a:t>
            </a:r>
            <a:r>
              <a:rPr lang="en-US" sz="1200" b="0" i="0" kern="1200" dirty="0" err="1">
                <a:solidFill>
                  <a:schemeClr val="tx1"/>
                </a:solidFill>
                <a:effectLst/>
                <a:latin typeface="Bembo Std"/>
                <a:ea typeface="+mn-ea"/>
                <a:cs typeface="+mn-cs"/>
                <a:sym typeface="Calibri"/>
              </a:rPr>
              <a:t>Cito</a:t>
            </a:r>
            <a:r>
              <a:rPr lang="en-US" sz="1200" b="0" i="0" kern="1200" dirty="0">
                <a:solidFill>
                  <a:schemeClr val="tx1"/>
                </a:solidFill>
                <a:effectLst/>
                <a:latin typeface="Bembo Std"/>
                <a:ea typeface="+mn-ea"/>
                <a:cs typeface="+mn-cs"/>
                <a:sym typeface="Calibri"/>
              </a:rPr>
              <a:t>/AP Photo</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1828C9-1354-490F-B7BA-1BC0CD644A20}" type="slidenum">
              <a:rPr kumimoji="0" lang="en-US" sz="1200" b="0" i="0" u="none" strike="noStrike" kern="1200" cap="none" spc="0" normalizeH="0" baseline="0" noProof="0" smtClean="0">
                <a:ln>
                  <a:noFill/>
                </a:ln>
                <a:solidFill>
                  <a:prstClr val="black"/>
                </a:solidFill>
                <a:effectLst/>
                <a:uLnTx/>
                <a:uFillTx/>
                <a:latin typeface="Bembo St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Bembo Std"/>
              <a:ea typeface="+mn-ea"/>
              <a:cs typeface="+mn-cs"/>
            </a:endParaRPr>
          </a:p>
        </p:txBody>
      </p:sp>
    </p:spTree>
    <p:extLst>
      <p:ext uri="{BB962C8B-B14F-4D97-AF65-F5344CB8AC3E}">
        <p14:creationId xmlns:p14="http://schemas.microsoft.com/office/powerpoint/2010/main" val="1071434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Sophocles’s</a:t>
            </a:r>
            <a:r>
              <a:rPr lang="en-US" dirty="0"/>
              <a:t> play </a:t>
            </a:r>
            <a:r>
              <a:rPr lang="en-US" i="1" dirty="0"/>
              <a:t>Oedipus the King</a:t>
            </a:r>
            <a:r>
              <a:rPr lang="en-US" dirty="0"/>
              <a:t> conforms exactly to Aristotle’s description. Like most Greek tragedies, the play is based on a myth of Oedipus who is left on a mountaintop as an infant by his parents, the king and queen of Thebes, because of a prophecy that he will murder his father and marry his mother. He is rescued by a shepherd and taken to be raised by the king and queen of Corinth. When he grows up, Oedipus hears about the prophecy that he will murder his parents and, not knowing that he is adopted, leaves home so that he will not kill the king of Corinth, the man he thinks of as his father. On the road he encounters a stranger, argues with him, and subsequently kills him, unaware that it is actually the king of Thebes, his own father.  Oedipus becomes king of Thebes and, still in ignorance, marries the woman who is really his mother, </a:t>
            </a:r>
            <a:r>
              <a:rPr lang="en-US" dirty="0" err="1"/>
              <a:t>Jocasta</a:t>
            </a:r>
            <a:r>
              <a:rPr lang="en-US" dirty="0"/>
              <a:t>. When a plague strikes Thebes, Oedipus sets out to find the cause.</a:t>
            </a:r>
          </a:p>
          <a:p>
            <a:endParaRPr lang="en-US" dirty="0"/>
          </a:p>
          <a:p>
            <a:r>
              <a:rPr lang="en-US" dirty="0"/>
              <a:t>Following the pattern of climactic drama, the play opens with a prologue where Oedipus learns about the prophecy, then a </a:t>
            </a:r>
            <a:r>
              <a:rPr lang="en-US" dirty="0" err="1"/>
              <a:t>parados</a:t>
            </a:r>
            <a:r>
              <a:rPr lang="en-US" dirty="0"/>
              <a:t>, and then alternating episodes and choral odes through which Oedipus learns that he is the reason for the plague. In the </a:t>
            </a:r>
            <a:r>
              <a:rPr lang="en-US" dirty="0" err="1"/>
              <a:t>exodos</a:t>
            </a:r>
            <a:r>
              <a:rPr lang="en-US" dirty="0"/>
              <a:t>, or final scene, a messenger from the palace describes how </a:t>
            </a:r>
            <a:r>
              <a:rPr lang="en-US" dirty="0" err="1"/>
              <a:t>Jocasta</a:t>
            </a:r>
            <a:r>
              <a:rPr lang="en-US" dirty="0"/>
              <a:t> has killed herself and Oedipus has put out his own eyes. The blind Oedipus reappears to recite his sad story, courageously accepts his fate, and goes into exile. One of the features of Greek tragedy is that violence, such as murder or suicide, generally occurs offstage; rarely does it take place in view of the audience. The death of </a:t>
            </a:r>
            <a:r>
              <a:rPr lang="en-US" dirty="0" err="1"/>
              <a:t>Jocasta</a:t>
            </a:r>
            <a:r>
              <a:rPr lang="en-US" dirty="0"/>
              <a:t> and the blinding of Oedipus are no exception.</a:t>
            </a:r>
          </a:p>
          <a:p>
            <a:endParaRPr lang="en-US" dirty="0"/>
          </a:p>
          <a:p>
            <a:r>
              <a:rPr lang="en-US" sz="1200" b="0" i="0" kern="1200" dirty="0">
                <a:solidFill>
                  <a:schemeClr val="tx1"/>
                </a:solidFill>
                <a:effectLst/>
                <a:latin typeface="Bembo Std"/>
                <a:ea typeface="+mn-ea"/>
                <a:cs typeface="+mn-cs"/>
                <a:sym typeface="Calibri"/>
              </a:rPr>
              <a:t>Credit: Pier Paolo </a:t>
            </a:r>
            <a:r>
              <a:rPr lang="en-US" sz="1200" b="0" i="0" kern="1200" dirty="0" err="1">
                <a:solidFill>
                  <a:schemeClr val="tx1"/>
                </a:solidFill>
                <a:effectLst/>
                <a:latin typeface="Bembo Std"/>
                <a:ea typeface="+mn-ea"/>
                <a:cs typeface="+mn-cs"/>
                <a:sym typeface="Calibri"/>
              </a:rPr>
              <a:t>Cito</a:t>
            </a:r>
            <a:r>
              <a:rPr lang="en-US" sz="1200" b="0" i="0" kern="1200" dirty="0">
                <a:solidFill>
                  <a:schemeClr val="tx1"/>
                </a:solidFill>
                <a:effectLst/>
                <a:latin typeface="Bembo Std"/>
                <a:ea typeface="+mn-ea"/>
                <a:cs typeface="+mn-cs"/>
                <a:sym typeface="Calibri"/>
              </a:rPr>
              <a:t>/AP Photo</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1828C9-1354-490F-B7BA-1BC0CD644A20}" type="slidenum">
              <a:rPr kumimoji="0" lang="en-US" sz="1200" b="0" i="0" u="none" strike="noStrike" kern="1200" cap="none" spc="0" normalizeH="0" baseline="0" noProof="0" smtClean="0">
                <a:ln>
                  <a:noFill/>
                </a:ln>
                <a:solidFill>
                  <a:prstClr val="black"/>
                </a:solidFill>
                <a:effectLst/>
                <a:uLnTx/>
                <a:uFillTx/>
                <a:latin typeface="Bembo St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Bembo Std"/>
              <a:ea typeface="+mn-ea"/>
              <a:cs typeface="+mn-cs"/>
            </a:endParaRPr>
          </a:p>
        </p:txBody>
      </p:sp>
    </p:spTree>
    <p:extLst>
      <p:ext uri="{BB962C8B-B14F-4D97-AF65-F5344CB8AC3E}">
        <p14:creationId xmlns:p14="http://schemas.microsoft.com/office/powerpoint/2010/main" val="2132959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times in history when many elements come together to create a remarkable age. Such a time was the fifth century </a:t>
            </a:r>
            <a:r>
              <a:rPr lang="it-IT" dirty="0"/>
              <a:t>B.C.E.</a:t>
            </a:r>
            <a:r>
              <a:rPr lang="en-US" dirty="0"/>
              <a:t> in Athens, Greece, when there were outstanding achievements in politics, philosophy, science, and the arts. As a part of this culture, Western theatre was born.</a:t>
            </a:r>
          </a:p>
          <a:p>
            <a:endParaRPr lang="en-US" dirty="0"/>
          </a:p>
          <a:p>
            <a:r>
              <a:rPr lang="en-US" dirty="0"/>
              <a:t>Long before the classical Greek era of the fifth century </a:t>
            </a:r>
            <a:r>
              <a:rPr lang="it-IT" dirty="0"/>
              <a:t>B.C.E.</a:t>
            </a:r>
            <a:r>
              <a:rPr lang="en-US" dirty="0"/>
              <a:t>, there were earlier societies that influenced it: the </a:t>
            </a:r>
            <a:r>
              <a:rPr lang="en-US" b="1" dirty="0"/>
              <a:t>Minoans</a:t>
            </a:r>
            <a:r>
              <a:rPr lang="en-US" dirty="0"/>
              <a:t> and the </a:t>
            </a:r>
            <a:r>
              <a:rPr lang="en-US" b="1" dirty="0" err="1"/>
              <a:t>Myceneans</a:t>
            </a:r>
            <a:r>
              <a:rPr lang="en-US" dirty="0"/>
              <a:t>. Minoan culture, which developed on the island of Crete and flourished from 2700 to 1450 </a:t>
            </a:r>
            <a:r>
              <a:rPr lang="it-IT" dirty="0"/>
              <a:t>B.C.E.</a:t>
            </a:r>
            <a:r>
              <a:rPr lang="en-US" dirty="0"/>
              <a:t>, was known for its development of religion, its construction of palaces, its use of the column in architecture, and it agrarian innovations. The </a:t>
            </a:r>
            <a:r>
              <a:rPr lang="en-US" dirty="0" err="1"/>
              <a:t>Mycenean</a:t>
            </a:r>
            <a:r>
              <a:rPr lang="en-US" dirty="0"/>
              <a:t> period, dating from 1600 to 1100 </a:t>
            </a:r>
            <a:r>
              <a:rPr lang="it-IT" dirty="0"/>
              <a:t>B.C.E.</a:t>
            </a:r>
            <a:r>
              <a:rPr lang="en-US" dirty="0"/>
              <a:t>, is named for a city southwest of Athens. During this era, there was highly developed architecture, pottery, and commerce.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1828C9-1354-490F-B7BA-1BC0CD644A20}" type="slidenum">
              <a:rPr kumimoji="0" lang="en-US" sz="1200" b="0" i="0" u="none" strike="noStrike" kern="1200" cap="none" spc="0" normalizeH="0" baseline="0" noProof="0" smtClean="0">
                <a:ln>
                  <a:noFill/>
                </a:ln>
                <a:solidFill>
                  <a:prstClr val="black"/>
                </a:solidFill>
                <a:effectLst/>
                <a:uLnTx/>
                <a:uFillTx/>
                <a:latin typeface="Bembo St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Bembo Std"/>
              <a:ea typeface="+mn-ea"/>
              <a:cs typeface="+mn-cs"/>
            </a:endParaRPr>
          </a:p>
        </p:txBody>
      </p:sp>
    </p:spTree>
    <p:extLst>
      <p:ext uri="{BB962C8B-B14F-4D97-AF65-F5344CB8AC3E}">
        <p14:creationId xmlns:p14="http://schemas.microsoft.com/office/powerpoint/2010/main" val="4173568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i="1" dirty="0"/>
              <a:t>City </a:t>
            </a:r>
            <a:r>
              <a:rPr lang="en-US" b="1" i="1" dirty="0" err="1"/>
              <a:t>Dionysia</a:t>
            </a:r>
            <a:r>
              <a:rPr lang="en-US" i="1" dirty="0"/>
              <a:t>, </a:t>
            </a:r>
            <a:r>
              <a:rPr lang="en-US" dirty="0"/>
              <a:t>a festival honoring the god Dionysus, was a signal event in Athens; it was held toward the end of March, when spring had arrived and the port, Piraeus, near Athens, which was closed for the winter, had reopened and visitors began pouring into the city. This was also the season when trees and flowers began to come to life again. The City </a:t>
            </a:r>
            <a:r>
              <a:rPr lang="en-US" dirty="0" err="1"/>
              <a:t>Dionysia</a:t>
            </a:r>
            <a:r>
              <a:rPr lang="en-US" dirty="0"/>
              <a:t> was originally a festival in which dithyrambs were presented, but in 534 </a:t>
            </a:r>
            <a:r>
              <a:rPr lang="it-IT" dirty="0"/>
              <a:t>B.C.E.</a:t>
            </a:r>
            <a:r>
              <a:rPr lang="en-US" dirty="0"/>
              <a:t> tragedy was incorporated into it, and by 486 </a:t>
            </a:r>
            <a:r>
              <a:rPr lang="it-IT" dirty="0"/>
              <a:t>B.C.E.</a:t>
            </a:r>
            <a:r>
              <a:rPr lang="en-US" dirty="0"/>
              <a:t> two other forms of drama—comedy</a:t>
            </a:r>
            <a:r>
              <a:rPr lang="en-US" b="1" dirty="0"/>
              <a:t> </a:t>
            </a:r>
            <a:r>
              <a:rPr lang="en-US" dirty="0"/>
              <a:t>and the satyr play—had been added. The City </a:t>
            </a:r>
            <a:r>
              <a:rPr lang="en-US" dirty="0" err="1"/>
              <a:t>Dionysia</a:t>
            </a:r>
            <a:r>
              <a:rPr lang="en-US" dirty="0"/>
              <a:t> in Athens lasted for several days. </a:t>
            </a:r>
          </a:p>
          <a:p>
            <a:endParaRPr lang="en-US" dirty="0"/>
          </a:p>
          <a:p>
            <a:r>
              <a:rPr lang="en-US" sz="1200" b="0" i="0" kern="1200" dirty="0">
                <a:solidFill>
                  <a:schemeClr val="tx1"/>
                </a:solidFill>
                <a:effectLst/>
                <a:latin typeface="Bembo Std"/>
                <a:ea typeface="+mn-ea"/>
                <a:cs typeface="+mn-cs"/>
                <a:sym typeface="Calibri"/>
              </a:rPr>
              <a:t>(Statue of Dionysus at the Vatican)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1828C9-1354-490F-B7BA-1BC0CD644A20}" type="slidenum">
              <a:rPr kumimoji="0" lang="en-US" sz="1200" b="0" i="0" u="none" strike="noStrike" kern="1200" cap="none" spc="0" normalizeH="0" baseline="0" noProof="0" smtClean="0">
                <a:ln>
                  <a:noFill/>
                </a:ln>
                <a:solidFill>
                  <a:prstClr val="black"/>
                </a:solidFill>
                <a:effectLst/>
                <a:uLnTx/>
                <a:uFillTx/>
                <a:latin typeface="Bembo St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Bembo Std"/>
              <a:ea typeface="+mn-ea"/>
              <a:cs typeface="+mn-cs"/>
            </a:endParaRPr>
          </a:p>
        </p:txBody>
      </p:sp>
    </p:spTree>
    <p:extLst>
      <p:ext uri="{BB962C8B-B14F-4D97-AF65-F5344CB8AC3E}">
        <p14:creationId xmlns:p14="http://schemas.microsoft.com/office/powerpoint/2010/main" val="1053552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best-known writers of Greek tragedy in this period were Aeschylus, Sophocles, and Euripides.</a:t>
            </a:r>
          </a:p>
          <a:p>
            <a:endParaRPr lang="en-US" dirty="0"/>
          </a:p>
          <a:p>
            <a:r>
              <a:rPr lang="en-US" dirty="0"/>
              <a:t>Of writers whose works still exist, Aeschylus (525–456 </a:t>
            </a:r>
            <a:r>
              <a:rPr lang="it-IT" dirty="0"/>
              <a:t>B.C.E.</a:t>
            </a:r>
            <a:r>
              <a:rPr lang="en-US" dirty="0"/>
              <a:t>) was the first to develop drama into a form separate from singing, dancing, or storytelling. For this reason he is often considered the founder of Greek drama and therefore of all Western drama. Aeschylus’s plays dealt with noble families and lofty themes and were praised for their superb lyric poetry as well as their dramatic structure and intellectual content. They won a number of first prizes in the drama contests, and Aeschylus was the acknowledged master of the tetralogy—four plays that can stand individually but are united by a single story or theme. In addition, he used the chorus more extensively and more effectively than the playwrights who came after him.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1828C9-1354-490F-B7BA-1BC0CD644A20}" type="slidenum">
              <a:rPr kumimoji="0" lang="en-US" sz="1200" b="0" i="0" u="none" strike="noStrike" kern="1200" cap="none" spc="0" normalizeH="0" baseline="0" noProof="0" smtClean="0">
                <a:ln>
                  <a:noFill/>
                </a:ln>
                <a:solidFill>
                  <a:prstClr val="black"/>
                </a:solidFill>
                <a:effectLst/>
                <a:uLnTx/>
                <a:uFillTx/>
                <a:latin typeface="Bembo St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Bembo Std"/>
              <a:ea typeface="+mn-ea"/>
              <a:cs typeface="+mn-cs"/>
            </a:endParaRPr>
          </a:p>
        </p:txBody>
      </p:sp>
    </p:spTree>
    <p:extLst>
      <p:ext uri="{BB962C8B-B14F-4D97-AF65-F5344CB8AC3E}">
        <p14:creationId xmlns:p14="http://schemas.microsoft.com/office/powerpoint/2010/main" val="1638712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Sophocles (c. 496 </a:t>
            </a:r>
            <a:r>
              <a:rPr lang="it-IT" dirty="0"/>
              <a:t>B.C.E.</a:t>
            </a:r>
            <a:r>
              <a:rPr lang="en-US" dirty="0"/>
              <a:t>–406 </a:t>
            </a:r>
            <a:r>
              <a:rPr lang="it-IT" dirty="0"/>
              <a:t>B.C.E.</a:t>
            </a:r>
            <a:r>
              <a:rPr lang="en-US" dirty="0"/>
              <a:t>) developed Aeschylus’s dramatic techniques even further. He was particularly noted for his superb plot construction: he introduces characters and information skillfully and then builds swiftly to a climax. The Greek philosopher Aristotle used </a:t>
            </a:r>
            <a:r>
              <a:rPr lang="en-US" dirty="0" err="1"/>
              <a:t>Sophocles’s</a:t>
            </a:r>
            <a:r>
              <a:rPr lang="en-US" dirty="0"/>
              <a:t> </a:t>
            </a:r>
            <a:r>
              <a:rPr lang="en-US" i="1" dirty="0"/>
              <a:t>Oedipus the King </a:t>
            </a:r>
            <a:r>
              <a:rPr lang="en-US" dirty="0"/>
              <a:t>as the model for his own analysis of tragedy. Exploration of character and a focus on the individual are also characteristic of </a:t>
            </a:r>
            <a:r>
              <a:rPr lang="en-US" dirty="0" err="1"/>
              <a:t>Sophocles’s</a:t>
            </a:r>
            <a:r>
              <a:rPr lang="en-US" dirty="0"/>
              <a:t> plays. In addition, his poetry is widely admired for both its beauty and its lucidity. As an adult, in addition to being a playwright, he acted in his own early dramas. His first victory as a dramatist came when he defeated Aeschylus in the contest of 468 </a:t>
            </a:r>
            <a:r>
              <a:rPr lang="it-IT" dirty="0"/>
              <a:t>B.C.E.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1828C9-1354-490F-B7BA-1BC0CD644A20}" type="slidenum">
              <a:rPr kumimoji="0" lang="en-US" sz="1200" b="0" i="0" u="none" strike="noStrike" kern="1200" cap="none" spc="0" normalizeH="0" baseline="0" noProof="0" smtClean="0">
                <a:ln>
                  <a:noFill/>
                </a:ln>
                <a:solidFill>
                  <a:prstClr val="black"/>
                </a:solidFill>
                <a:effectLst/>
                <a:uLnTx/>
                <a:uFillTx/>
                <a:latin typeface="Bembo St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Bembo Std"/>
              <a:ea typeface="+mn-ea"/>
              <a:cs typeface="+mn-cs"/>
            </a:endParaRPr>
          </a:p>
        </p:txBody>
      </p:sp>
    </p:spTree>
    <p:extLst>
      <p:ext uri="{BB962C8B-B14F-4D97-AF65-F5344CB8AC3E}">
        <p14:creationId xmlns:p14="http://schemas.microsoft.com/office/powerpoint/2010/main" val="2834038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Of the three great tragic playwrights of ancient Greece, Euripides (c. 480–406 </a:t>
            </a:r>
            <a:r>
              <a:rPr lang="it-IT" dirty="0"/>
              <a:t>B.C.E.</a:t>
            </a:r>
            <a:r>
              <a:rPr lang="en-US" dirty="0"/>
              <a:t>) is considered the most “modern.” There are several reasons why Euripides is often thought of as a more modern writer: his sympathetic portrayal of women, the greater realism of his plays, his mixture of tragedy with melodrama and comedy, and his skeptical treatment of the gods and heroes, which made them more human. In fact, Euripides was often criticized for “modernism” during his own time: his characters behaved as people do in everyday life, and such realism was not considered appropriate for tragedy. His plays were also criticized for other reasons, such as their plots (which were held to be weak), their diminished use of the chorus, and their sensational subject matter. His mixing of comedy and tragedy was derided (though it became a model for the tragicomedy and melodrama of later periods). The most controversial element of Euripides’s plays was his portrayal of the gods as human and fallible, a treatment that was said to undermine the traditional moral order.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It was often said that he had marital problems and disliked women; these reports about his personal life may have developed because many of his plays focus on strong- willed, passionate women. As a dramatist, Euripides created believable female characters and showed a greater understanding of women than his contemporaries did.</a:t>
            </a:r>
          </a:p>
          <a:p>
            <a:endParaRPr lang="en-US" dirty="0"/>
          </a:p>
          <a:p>
            <a:r>
              <a:rPr lang="en-US" dirty="0"/>
              <a:t>Only five of Euripides’s ninety-two plays received prizes during his lifetime, but his reputation grew rapidly after his death. He came to be much admired for his originality and independence of thought, and many of his dramatic methods were copied by both ancient and modern playwrights.</a:t>
            </a:r>
          </a:p>
          <a:p>
            <a:endParaRPr lang="en-US" dirty="0"/>
          </a:p>
          <a:p>
            <a:r>
              <a:rPr lang="en-US" dirty="0"/>
              <a:t>Eighteen plays by Euripides still exist, though he may have written over ninety: </a:t>
            </a:r>
            <a:r>
              <a:rPr lang="en-US" i="1" dirty="0"/>
              <a:t>Alcestis </a:t>
            </a:r>
            <a:r>
              <a:rPr lang="en-US" dirty="0"/>
              <a:t>(438 </a:t>
            </a:r>
            <a:r>
              <a:rPr lang="it-IT" dirty="0"/>
              <a:t>B.C.E.</a:t>
            </a:r>
            <a:r>
              <a:rPr lang="en-US" dirty="0"/>
              <a:t>); </a:t>
            </a:r>
            <a:r>
              <a:rPr lang="en-US" i="1" dirty="0"/>
              <a:t>Medea </a:t>
            </a:r>
            <a:r>
              <a:rPr lang="en-US" dirty="0"/>
              <a:t>(431 </a:t>
            </a:r>
            <a:r>
              <a:rPr lang="it-IT" dirty="0"/>
              <a:t>B.C.E.</a:t>
            </a:r>
            <a:r>
              <a:rPr lang="en-US" dirty="0"/>
              <a:t>); </a:t>
            </a:r>
            <a:r>
              <a:rPr lang="en-US" i="1" dirty="0"/>
              <a:t>Hippolytus </a:t>
            </a:r>
            <a:r>
              <a:rPr lang="en-US" dirty="0"/>
              <a:t>(428 </a:t>
            </a:r>
            <a:r>
              <a:rPr lang="it-IT" dirty="0"/>
              <a:t>B.C.E.</a:t>
            </a:r>
            <a:r>
              <a:rPr lang="en-US" dirty="0"/>
              <a:t>); </a:t>
            </a:r>
            <a:r>
              <a:rPr lang="en-US" i="1" dirty="0"/>
              <a:t>The Children of Heracles </a:t>
            </a:r>
            <a:r>
              <a:rPr lang="en-US" dirty="0"/>
              <a:t>(c. 425 </a:t>
            </a:r>
            <a:r>
              <a:rPr lang="it-IT" dirty="0"/>
              <a:t>B.C.E.</a:t>
            </a:r>
            <a:r>
              <a:rPr lang="en-US" dirty="0"/>
              <a:t>); </a:t>
            </a:r>
            <a:r>
              <a:rPr lang="en-US" i="1" dirty="0"/>
              <a:t>Andromache </a:t>
            </a:r>
            <a:r>
              <a:rPr lang="en-US" dirty="0"/>
              <a:t>(c. 424 </a:t>
            </a:r>
            <a:r>
              <a:rPr lang="it-IT" dirty="0"/>
              <a:t>B.C.E.</a:t>
            </a:r>
            <a:r>
              <a:rPr lang="en-US" dirty="0"/>
              <a:t>); </a:t>
            </a:r>
            <a:r>
              <a:rPr lang="en-US" i="1" dirty="0"/>
              <a:t>Heracles </a:t>
            </a:r>
            <a:r>
              <a:rPr lang="en-US" dirty="0"/>
              <a:t>(c. 421 </a:t>
            </a:r>
            <a:r>
              <a:rPr lang="it-IT" dirty="0"/>
              <a:t>B.C.E.</a:t>
            </a:r>
            <a:r>
              <a:rPr lang="en-US" dirty="0"/>
              <a:t>); </a:t>
            </a:r>
            <a:r>
              <a:rPr lang="en-US" i="1" dirty="0"/>
              <a:t>The Suppliants </a:t>
            </a:r>
            <a:r>
              <a:rPr lang="en-US" dirty="0"/>
              <a:t>(c. 420 </a:t>
            </a:r>
            <a:r>
              <a:rPr lang="it-IT" dirty="0"/>
              <a:t>B.C.E.</a:t>
            </a:r>
            <a:r>
              <a:rPr lang="en-US" dirty="0"/>
              <a:t>); </a:t>
            </a:r>
            <a:r>
              <a:rPr lang="en-US" i="1" dirty="0"/>
              <a:t>Hecuba </a:t>
            </a:r>
            <a:r>
              <a:rPr lang="en-US" dirty="0"/>
              <a:t>(c. 417 </a:t>
            </a:r>
            <a:r>
              <a:rPr lang="it-IT" dirty="0"/>
              <a:t>B.C.E.</a:t>
            </a:r>
            <a:r>
              <a:rPr lang="en-US" dirty="0"/>
              <a:t>); </a:t>
            </a:r>
            <a:r>
              <a:rPr lang="en-US" i="1" dirty="0"/>
              <a:t>The Trojan Women </a:t>
            </a:r>
            <a:r>
              <a:rPr lang="en-US" dirty="0"/>
              <a:t>(415 </a:t>
            </a:r>
            <a:r>
              <a:rPr lang="it-IT" dirty="0"/>
              <a:t>B.C.E.</a:t>
            </a:r>
            <a:r>
              <a:rPr lang="en-US" dirty="0"/>
              <a:t>); </a:t>
            </a:r>
            <a:r>
              <a:rPr lang="en-US" i="1" dirty="0"/>
              <a:t>Electra </a:t>
            </a:r>
            <a:r>
              <a:rPr lang="en-US" dirty="0"/>
              <a:t>(c. 412 </a:t>
            </a:r>
            <a:r>
              <a:rPr lang="it-IT" dirty="0"/>
              <a:t>B.C.E.</a:t>
            </a:r>
            <a:r>
              <a:rPr lang="en-US" dirty="0"/>
              <a:t>); </a:t>
            </a:r>
            <a:r>
              <a:rPr lang="en-US" i="1" dirty="0"/>
              <a:t>Helen </a:t>
            </a:r>
            <a:r>
              <a:rPr lang="en-US" dirty="0"/>
              <a:t>(412 </a:t>
            </a:r>
            <a:r>
              <a:rPr lang="it-IT" dirty="0"/>
              <a:t>B.C.E.</a:t>
            </a:r>
            <a:r>
              <a:rPr lang="en-US" dirty="0"/>
              <a:t>); </a:t>
            </a:r>
            <a:r>
              <a:rPr lang="en-US" i="1" dirty="0"/>
              <a:t>Ion </a:t>
            </a:r>
            <a:r>
              <a:rPr lang="en-US" dirty="0"/>
              <a:t>(c. 411 </a:t>
            </a:r>
            <a:r>
              <a:rPr lang="it-IT" dirty="0"/>
              <a:t>B.C.E.</a:t>
            </a:r>
            <a:r>
              <a:rPr lang="en-US" dirty="0"/>
              <a:t>); </a:t>
            </a:r>
            <a:r>
              <a:rPr lang="en-US" i="1" dirty="0"/>
              <a:t>Iphigenia in Tauris </a:t>
            </a:r>
            <a:r>
              <a:rPr lang="en-US" dirty="0"/>
              <a:t>(c. 410 </a:t>
            </a:r>
            <a:r>
              <a:rPr lang="it-IT" dirty="0"/>
              <a:t>B.C.E.</a:t>
            </a:r>
            <a:r>
              <a:rPr lang="en-US" dirty="0"/>
              <a:t>); </a:t>
            </a:r>
            <a:r>
              <a:rPr lang="en-US" i="1" dirty="0"/>
              <a:t>The Phoenician Women </a:t>
            </a:r>
            <a:r>
              <a:rPr lang="en-US" dirty="0"/>
              <a:t>(c. 409 </a:t>
            </a:r>
            <a:r>
              <a:rPr lang="it-IT" dirty="0"/>
              <a:t>B.C.E.</a:t>
            </a:r>
            <a:r>
              <a:rPr lang="en-US" dirty="0"/>
              <a:t>); </a:t>
            </a:r>
            <a:r>
              <a:rPr lang="en-US" i="1" dirty="0"/>
              <a:t>Orestes </a:t>
            </a:r>
            <a:r>
              <a:rPr lang="en-US" dirty="0"/>
              <a:t>(408 </a:t>
            </a:r>
            <a:r>
              <a:rPr lang="it-IT" dirty="0"/>
              <a:t>B.C.E.</a:t>
            </a:r>
            <a:r>
              <a:rPr lang="en-US" dirty="0"/>
              <a:t>); </a:t>
            </a:r>
            <a:r>
              <a:rPr lang="en-US" i="1" dirty="0"/>
              <a:t>The Bacchae </a:t>
            </a:r>
            <a:r>
              <a:rPr lang="en-US" dirty="0"/>
              <a:t>(c. 406 </a:t>
            </a:r>
            <a:r>
              <a:rPr lang="it-IT" dirty="0"/>
              <a:t>B.C.E.</a:t>
            </a:r>
            <a:r>
              <a:rPr lang="en-US" dirty="0"/>
              <a:t>); and </a:t>
            </a:r>
            <a:r>
              <a:rPr lang="en-US" i="1" dirty="0"/>
              <a:t>Iphigenia in Aulis </a:t>
            </a:r>
            <a:r>
              <a:rPr lang="en-US" dirty="0"/>
              <a:t>(c. 406 </a:t>
            </a:r>
            <a:r>
              <a:rPr lang="it-IT" dirty="0"/>
              <a:t>B.C.E.</a:t>
            </a:r>
            <a:r>
              <a:rPr lang="en-US" dirty="0"/>
              <a:t>), as well as </a:t>
            </a:r>
            <a:r>
              <a:rPr lang="en-US" i="1" dirty="0"/>
              <a:t>The Cyclops</a:t>
            </a:r>
            <a:r>
              <a:rPr lang="en-US" dirty="0"/>
              <a:t>, a satyr play whose date is unknown.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1828C9-1354-490F-B7BA-1BC0CD644A20}" type="slidenum">
              <a:rPr kumimoji="0" lang="en-US" sz="1200" b="0" i="0" u="none" strike="noStrike" kern="1200" cap="none" spc="0" normalizeH="0" baseline="0" noProof="0" smtClean="0">
                <a:ln>
                  <a:noFill/>
                </a:ln>
                <a:solidFill>
                  <a:prstClr val="black"/>
                </a:solidFill>
                <a:effectLst/>
                <a:uLnTx/>
                <a:uFillTx/>
                <a:latin typeface="Bembo St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Bembo Std"/>
              <a:ea typeface="+mn-ea"/>
              <a:cs typeface="+mn-cs"/>
            </a:endParaRPr>
          </a:p>
        </p:txBody>
      </p:sp>
    </p:spTree>
    <p:extLst>
      <p:ext uri="{BB962C8B-B14F-4D97-AF65-F5344CB8AC3E}">
        <p14:creationId xmlns:p14="http://schemas.microsoft.com/office/powerpoint/2010/main" val="421197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chorus, which sang and danced as well as recited, was an integral and unique feature of classical Greek drama. Its importance is evident in the fact that a </a:t>
            </a:r>
            <a:r>
              <a:rPr lang="en-US" b="1" i="1" dirty="0" err="1"/>
              <a:t>chorodidaskalos</a:t>
            </a:r>
            <a:r>
              <a:rPr lang="en-US" dirty="0"/>
              <a:t>—a choral trainer—was employed for all festival productions. </a:t>
            </a:r>
          </a:p>
          <a:p>
            <a:endParaRPr lang="en-US" dirty="0"/>
          </a:p>
          <a:p>
            <a:r>
              <a:rPr lang="en-US" dirty="0"/>
              <a:t>Researchers conjecture that the chorus was as big as fifty men. Aeschylus is said to have reduced the number to twelve, and that Sophocles increased the number to fifteen. .</a:t>
            </a:r>
          </a:p>
          <a:p>
            <a:endParaRPr lang="en-US" dirty="0"/>
          </a:p>
          <a:p>
            <a:r>
              <a:rPr lang="en-US" dirty="0"/>
              <a:t>The chorus was important in Greek tragedy decreased during the fifth century. In the plays of Aeschylus, fully half the lines are often given to the chorus. That number is reduced in the plays of Sophocles and diminished even further in the works of Euripides. In comedy, there were twenty-four men in the chorus. Greek comedy often</a:t>
            </a:r>
          </a:p>
          <a:p>
            <a:r>
              <a:rPr lang="en-US" dirty="0"/>
              <a:t>employed a double chorus, with the twenty- four members divided into two groups of twelve. </a:t>
            </a:r>
          </a:p>
          <a:p>
            <a:endParaRPr lang="en-US" dirty="0"/>
          </a:p>
          <a:p>
            <a:r>
              <a:rPr lang="en-US" sz="1200" b="0" i="0" kern="1200" dirty="0">
                <a:solidFill>
                  <a:schemeClr val="tx1"/>
                </a:solidFill>
                <a:effectLst/>
                <a:latin typeface="Bembo Std"/>
                <a:ea typeface="+mn-ea"/>
                <a:cs typeface="+mn-cs"/>
                <a:sym typeface="Calibri"/>
              </a:rPr>
              <a:t>Credit: Donald Cooper/</a:t>
            </a:r>
            <a:r>
              <a:rPr lang="en-US" sz="1200" b="0" i="0" kern="1200" dirty="0" err="1">
                <a:solidFill>
                  <a:schemeClr val="tx1"/>
                </a:solidFill>
                <a:effectLst/>
                <a:latin typeface="Bembo Std"/>
                <a:ea typeface="+mn-ea"/>
                <a:cs typeface="+mn-cs"/>
                <a:sym typeface="Calibri"/>
              </a:rPr>
              <a:t>Photostage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1828C9-1354-490F-B7BA-1BC0CD644A20}" type="slidenum">
              <a:rPr kumimoji="0" lang="en-US" sz="1200" b="0" i="0" u="none" strike="noStrike" kern="1200" cap="none" spc="0" normalizeH="0" baseline="0" noProof="0" smtClean="0">
                <a:ln>
                  <a:noFill/>
                </a:ln>
                <a:solidFill>
                  <a:prstClr val="black"/>
                </a:solidFill>
                <a:effectLst/>
                <a:uLnTx/>
                <a:uFillTx/>
                <a:latin typeface="Bembo St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Bembo Std"/>
              <a:ea typeface="+mn-ea"/>
              <a:cs typeface="+mn-cs"/>
            </a:endParaRPr>
          </a:p>
        </p:txBody>
      </p:sp>
    </p:spTree>
    <p:extLst>
      <p:ext uri="{BB962C8B-B14F-4D97-AF65-F5344CB8AC3E}">
        <p14:creationId xmlns:p14="http://schemas.microsoft.com/office/powerpoint/2010/main" val="2975043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Greeks developed an approach to dramatic structure that became the prototype—in an altered form—for plays written during the Renaissance (in Italy and France) and the modern period (the well-made plays of Ibsen, Strindberg, and others) called </a:t>
            </a:r>
            <a:r>
              <a:rPr lang="en-US" b="1" i="1" dirty="0"/>
              <a:t>climactic drama</a:t>
            </a:r>
            <a:r>
              <a:rPr lang="en-US" dirty="0"/>
              <a:t>, also sometimes referred to as </a:t>
            </a:r>
            <a:r>
              <a:rPr lang="en-US" b="1" i="1" dirty="0"/>
              <a:t>crisis drama</a:t>
            </a:r>
            <a:r>
              <a:rPr lang="en-US" dirty="0"/>
              <a:t>, </a:t>
            </a:r>
            <a:r>
              <a:rPr lang="en-US" i="1" dirty="0"/>
              <a:t>intensive drama</a:t>
            </a:r>
            <a:r>
              <a:rPr lang="en-US" dirty="0"/>
              <a:t>, and </a:t>
            </a:r>
            <a:r>
              <a:rPr lang="en-US" i="1" dirty="0"/>
              <a:t>drama of the catastrophe</a:t>
            </a:r>
            <a:r>
              <a:rPr lang="en-US" dirty="0"/>
              <a:t>. In climactic drama the action begins near the climax, or high point, of the story, with the characters already in the midst of their struggles. There are very few characters, and there is only one main action; the play occurs within a short span of time (frequently twenty four hours or less) and usually takes place in one locale. Dramatic tension is increased because calamities befall the characters in a very short time. Since the play begins in the midst of the crisis, the audience must be provided with a great deal of background information, which is known as </a:t>
            </a:r>
            <a:r>
              <a:rPr lang="en-US" b="1" i="1" dirty="0"/>
              <a:t>exposition</a:t>
            </a:r>
            <a:r>
              <a:rPr lang="en-US" dirty="0"/>
              <a:t>. Thus the plot of a crisis drama often unravels like a mystery.</a:t>
            </a:r>
          </a:p>
        </p:txBody>
      </p:sp>
      <p:sp>
        <p:nvSpPr>
          <p:cNvPr id="4" name="Slide Number Placeholder 3"/>
          <p:cNvSpPr>
            <a:spLocks noGrp="1"/>
          </p:cNvSpPr>
          <p:nvPr>
            <p:ph type="sldNum" sz="quarter" idx="10"/>
          </p:nvPr>
        </p:nvSpPr>
        <p:spPr/>
        <p:txBody>
          <a:bodyPr/>
          <a:lstStyle/>
          <a:p>
            <a:fld id="{F41828C9-1354-490F-B7BA-1BC0CD644A20}" type="slidenum">
              <a:rPr lang="en-US" smtClean="0"/>
              <a:pPr/>
              <a:t>25</a:t>
            </a:fld>
            <a:endParaRPr lang="en-US" dirty="0"/>
          </a:p>
        </p:txBody>
      </p:sp>
    </p:spTree>
    <p:extLst>
      <p:ext uri="{BB962C8B-B14F-4D97-AF65-F5344CB8AC3E}">
        <p14:creationId xmlns:p14="http://schemas.microsoft.com/office/powerpoint/2010/main" val="1807156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Sophocles’s</a:t>
            </a:r>
            <a:r>
              <a:rPr lang="en-US" dirty="0"/>
              <a:t> play </a:t>
            </a:r>
            <a:r>
              <a:rPr lang="en-US" i="1" dirty="0"/>
              <a:t>Oedipus the King</a:t>
            </a:r>
            <a:r>
              <a:rPr lang="en-US" dirty="0"/>
              <a:t> conforms exactly to Aristotle’s description. Like most Greek tragedies, the play is based on a myth of Oedipus who is left on a mountaintop as an infant by his parents, the king and queen of Thebes, because of a prophecy that he will murder his father and marry his mother. He is rescued by a shepherd and taken to be raised by the king and queen of Corinth. When he grows up, Oedipus hears about the prophecy that he will murder his parents and, not knowing that he is adopted, leaves home so that he will not kill the king of Corinth, the man he thinks of as his father. On the road he encounters a stranger, argues with him, and subsequently kills him, unaware that it is actually the king of Thebes, his own father.  Oedipus becomes king of Thebes and, still in ignorance, marries the woman who is really his mother, </a:t>
            </a:r>
            <a:r>
              <a:rPr lang="en-US" dirty="0" err="1"/>
              <a:t>Jocasta</a:t>
            </a:r>
            <a:r>
              <a:rPr lang="en-US" dirty="0"/>
              <a:t>. When a plague strikes Thebes, Oedipus sets out to find the cause.</a:t>
            </a:r>
          </a:p>
          <a:p>
            <a:endParaRPr lang="en-US" dirty="0"/>
          </a:p>
          <a:p>
            <a:r>
              <a:rPr lang="en-US" dirty="0"/>
              <a:t>Following the pattern of climactic drama, the play opens with a prologue where Oedipus learns about the prophecy, then a </a:t>
            </a:r>
            <a:r>
              <a:rPr lang="en-US" dirty="0" err="1"/>
              <a:t>parados</a:t>
            </a:r>
            <a:r>
              <a:rPr lang="en-US" dirty="0"/>
              <a:t>, and then alternating episodes and choral odes through which Oedipus learns that he is the reason for the plague. In the </a:t>
            </a:r>
            <a:r>
              <a:rPr lang="en-US" dirty="0" err="1"/>
              <a:t>exodos</a:t>
            </a:r>
            <a:r>
              <a:rPr lang="en-US" dirty="0"/>
              <a:t>, or final scene, a messenger from the palace describes how </a:t>
            </a:r>
            <a:r>
              <a:rPr lang="en-US" dirty="0" err="1"/>
              <a:t>Jocasta</a:t>
            </a:r>
            <a:r>
              <a:rPr lang="en-US" dirty="0"/>
              <a:t> has killed herself and Oedipus has put out his own eyes. The blind Oedipus reappears to recite his sad story, courageously accepts his fate, and goes into exile. One of the features of Greek tragedy is that violence, such as murder or suicide, generally occurs offstage; rarely does it take place in view of the audience. The death of </a:t>
            </a:r>
            <a:r>
              <a:rPr lang="en-US" dirty="0" err="1"/>
              <a:t>Jocasta</a:t>
            </a:r>
            <a:r>
              <a:rPr lang="en-US" dirty="0"/>
              <a:t> and the blinding of Oedipus are no exception.</a:t>
            </a:r>
          </a:p>
          <a:p>
            <a:endParaRPr lang="en-US" dirty="0"/>
          </a:p>
          <a:p>
            <a:r>
              <a:rPr lang="en-US" sz="1200" b="0" i="0" kern="1200" dirty="0">
                <a:solidFill>
                  <a:schemeClr val="tx1"/>
                </a:solidFill>
                <a:effectLst/>
                <a:latin typeface="Bembo Std"/>
                <a:ea typeface="+mn-ea"/>
                <a:cs typeface="+mn-cs"/>
                <a:sym typeface="Calibri"/>
              </a:rPr>
              <a:t>Credit: Pier Paolo </a:t>
            </a:r>
            <a:r>
              <a:rPr lang="en-US" sz="1200" b="0" i="0" kern="1200" dirty="0" err="1">
                <a:solidFill>
                  <a:schemeClr val="tx1"/>
                </a:solidFill>
                <a:effectLst/>
                <a:latin typeface="Bembo Std"/>
                <a:ea typeface="+mn-ea"/>
                <a:cs typeface="+mn-cs"/>
                <a:sym typeface="Calibri"/>
              </a:rPr>
              <a:t>Cito</a:t>
            </a:r>
            <a:r>
              <a:rPr lang="en-US" sz="1200" b="0" i="0" kern="1200" dirty="0">
                <a:solidFill>
                  <a:schemeClr val="tx1"/>
                </a:solidFill>
                <a:effectLst/>
                <a:latin typeface="Bembo Std"/>
                <a:ea typeface="+mn-ea"/>
                <a:cs typeface="+mn-cs"/>
                <a:sym typeface="Calibri"/>
              </a:rPr>
              <a:t>/AP Photo</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1828C9-1354-490F-B7BA-1BC0CD644A20}" type="slidenum">
              <a:rPr kumimoji="0" lang="en-US" sz="1200" b="0" i="0" u="none" strike="noStrike" kern="1200" cap="none" spc="0" normalizeH="0" baseline="0" noProof="0" smtClean="0">
                <a:ln>
                  <a:noFill/>
                </a:ln>
                <a:solidFill>
                  <a:prstClr val="black"/>
                </a:solidFill>
                <a:effectLst/>
                <a:uLnTx/>
                <a:uFillTx/>
                <a:latin typeface="Bembo St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Bembo Std"/>
              <a:ea typeface="+mn-ea"/>
              <a:cs typeface="+mn-cs"/>
            </a:endParaRPr>
          </a:p>
        </p:txBody>
      </p:sp>
    </p:spTree>
    <p:extLst>
      <p:ext uri="{BB962C8B-B14F-4D97-AF65-F5344CB8AC3E}">
        <p14:creationId xmlns:p14="http://schemas.microsoft.com/office/powerpoint/2010/main" val="3911556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43639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99299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41702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44773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18DF9-BE08-4E0D-B589-9E3EB9A008BE}" type="datetimeFigureOut">
              <a:rPr lang="en-US" smtClean="0"/>
              <a:pPr/>
              <a:t>1/31/23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62208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18DF9-BE08-4E0D-B589-9E3EB9A008BE}" type="datetimeFigureOut">
              <a:rPr lang="en-US" smtClean="0"/>
              <a:pPr/>
              <a:t>1/31/23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53263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18DF9-BE08-4E0D-B589-9E3EB9A008BE}" type="datetimeFigureOut">
              <a:rPr lang="en-US" smtClean="0"/>
              <a:pPr/>
              <a:t>1/31/23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91158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179875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7522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lide1">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
        <p:nvSpPr>
          <p:cNvPr id="8" name="Title 7"/>
          <p:cNvSpPr>
            <a:spLocks noGrp="1"/>
          </p:cNvSpPr>
          <p:nvPr>
            <p:ph type="title"/>
          </p:nvPr>
        </p:nvSpPr>
        <p:spPr>
          <a:xfrm>
            <a:off x="0" y="0"/>
            <a:ext cx="12192000" cy="1325563"/>
          </a:xfrm>
        </p:spPr>
        <p:txBody>
          <a:bodyPr/>
          <a:lstStyle/>
          <a:p>
            <a:r>
              <a:rPr lang="en-US" dirty="0"/>
              <a:t>Click to edit Master title style</a:t>
            </a:r>
          </a:p>
        </p:txBody>
      </p:sp>
      <p:sp>
        <p:nvSpPr>
          <p:cNvPr id="10" name="Text Placeholder 9"/>
          <p:cNvSpPr>
            <a:spLocks noGrp="1"/>
          </p:cNvSpPr>
          <p:nvPr>
            <p:ph type="body" sz="quarter" idx="13"/>
          </p:nvPr>
        </p:nvSpPr>
        <p:spPr>
          <a:xfrm>
            <a:off x="369888" y="1611313"/>
            <a:ext cx="5726112" cy="437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p:cNvSpPr>
            <a:spLocks noGrp="1"/>
          </p:cNvSpPr>
          <p:nvPr>
            <p:ph type="pic" sz="quarter" idx="14"/>
          </p:nvPr>
        </p:nvSpPr>
        <p:spPr>
          <a:xfrm>
            <a:off x="6321425" y="1582738"/>
            <a:ext cx="5545138" cy="4416425"/>
          </a:xfrm>
        </p:spPr>
        <p:txBody>
          <a:bodyPr/>
          <a:lstStyle/>
          <a:p>
            <a:endParaRPr lang="en-US"/>
          </a:p>
        </p:txBody>
      </p:sp>
    </p:spTree>
    <p:extLst>
      <p:ext uri="{BB962C8B-B14F-4D97-AF65-F5344CB8AC3E}">
        <p14:creationId xmlns:p14="http://schemas.microsoft.com/office/powerpoint/2010/main" val="358592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Slide1">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
        <p:nvSpPr>
          <p:cNvPr id="8" name="Title 7"/>
          <p:cNvSpPr>
            <a:spLocks noGrp="1"/>
          </p:cNvSpPr>
          <p:nvPr>
            <p:ph type="title"/>
          </p:nvPr>
        </p:nvSpPr>
        <p:spPr>
          <a:xfrm>
            <a:off x="0" y="0"/>
            <a:ext cx="12192000" cy="1325563"/>
          </a:xfrm>
        </p:spPr>
        <p:txBody>
          <a:bodyPr/>
          <a:lstStyle>
            <a:lvl1pPr algn="ctr">
              <a:defRPr b="0" i="0">
                <a:solidFill>
                  <a:schemeClr val="bg1"/>
                </a:solidFill>
                <a:latin typeface="BentonSans Medium"/>
                <a:cs typeface="BentonSans Medium"/>
              </a:defRPr>
            </a:lvl1pPr>
          </a:lstStyle>
          <a:p>
            <a:r>
              <a:rPr lang="en-US" dirty="0"/>
              <a:t>Click to edit Master title style</a:t>
            </a:r>
          </a:p>
        </p:txBody>
      </p:sp>
      <p:sp>
        <p:nvSpPr>
          <p:cNvPr id="3" name="Text Placeholder 2"/>
          <p:cNvSpPr>
            <a:spLocks noGrp="1"/>
          </p:cNvSpPr>
          <p:nvPr>
            <p:ph type="body" sz="quarter" idx="13"/>
          </p:nvPr>
        </p:nvSpPr>
        <p:spPr>
          <a:xfrm>
            <a:off x="0" y="1458913"/>
            <a:ext cx="6096000" cy="47482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4"/>
          </p:nvPr>
        </p:nvSpPr>
        <p:spPr>
          <a:xfrm>
            <a:off x="6226175" y="1449388"/>
            <a:ext cx="2587625" cy="2778125"/>
          </a:xfrm>
        </p:spPr>
        <p:txBody>
          <a:bodyPr/>
          <a:lstStyle/>
          <a:p>
            <a:endParaRPr lang="en-US"/>
          </a:p>
        </p:txBody>
      </p:sp>
      <p:sp>
        <p:nvSpPr>
          <p:cNvPr id="13" name="Picture Placeholder 12"/>
          <p:cNvSpPr>
            <a:spLocks noGrp="1"/>
          </p:cNvSpPr>
          <p:nvPr>
            <p:ph type="pic" sz="quarter" idx="15"/>
          </p:nvPr>
        </p:nvSpPr>
        <p:spPr>
          <a:xfrm>
            <a:off x="9032875" y="1430338"/>
            <a:ext cx="2994025" cy="2806700"/>
          </a:xfrm>
        </p:spPr>
        <p:txBody>
          <a:bodyPr/>
          <a:lstStyle/>
          <a:p>
            <a:endParaRPr lang="en-US"/>
          </a:p>
        </p:txBody>
      </p:sp>
      <p:sp>
        <p:nvSpPr>
          <p:cNvPr id="15" name="Picture Placeholder 14"/>
          <p:cNvSpPr>
            <a:spLocks noGrp="1"/>
          </p:cNvSpPr>
          <p:nvPr>
            <p:ph type="pic" sz="quarter" idx="16"/>
          </p:nvPr>
        </p:nvSpPr>
        <p:spPr>
          <a:xfrm>
            <a:off x="6254750" y="4368800"/>
            <a:ext cx="5705475" cy="1838325"/>
          </a:xfrm>
        </p:spPr>
        <p:txBody>
          <a:bodyPr/>
          <a:lstStyle/>
          <a:p>
            <a:endParaRPr lang="en-US"/>
          </a:p>
        </p:txBody>
      </p:sp>
    </p:spTree>
    <p:extLst>
      <p:ext uri="{BB962C8B-B14F-4D97-AF65-F5344CB8AC3E}">
        <p14:creationId xmlns:p14="http://schemas.microsoft.com/office/powerpoint/2010/main" val="15826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171127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89459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86573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838200" y="1825624"/>
            <a:ext cx="10515600" cy="4714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7DA575B-E0AC-9245-A193-F7C643AE11D8}" type="datetimeFigureOut">
              <a:rPr lang="en-US" smtClean="0"/>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8DB7B-8B29-CD44-8514-6593FE817AE2}" type="slidenum">
              <a:rPr lang="en-US" smtClean="0"/>
              <a:t>‹#›</a:t>
            </a:fld>
            <a:endParaRPr lang="en-US"/>
          </a:p>
        </p:txBody>
      </p:sp>
    </p:spTree>
    <p:extLst>
      <p:ext uri="{BB962C8B-B14F-4D97-AF65-F5344CB8AC3E}">
        <p14:creationId xmlns:p14="http://schemas.microsoft.com/office/powerpoint/2010/main" val="20117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102295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31129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63464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02731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18DF9-BE08-4E0D-B589-9E3EB9A008BE}" type="datetimeFigureOut">
              <a:rPr lang="en-US" smtClean="0"/>
              <a:pPr/>
              <a:t>1/31/23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64068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18DF9-BE08-4E0D-B589-9E3EB9A008BE}" type="datetimeFigureOut">
              <a:rPr lang="en-US" smtClean="0"/>
              <a:pPr/>
              <a:t>1/31/23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153841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18DF9-BE08-4E0D-B589-9E3EB9A008BE}" type="datetimeFigureOut">
              <a:rPr lang="en-US" smtClean="0"/>
              <a:pPr/>
              <a:t>1/31/23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195413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84536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43639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86890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104154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9575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150768290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14856851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7941893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45971198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18DF9-BE08-4E0D-B589-9E3EB9A008BE}" type="datetimeFigureOut">
              <a:rPr lang="en-US" smtClean="0"/>
              <a:pPr/>
              <a:t>1/31/23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68106511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18DF9-BE08-4E0D-B589-9E3EB9A008BE}" type="datetimeFigureOut">
              <a:rPr lang="en-US" smtClean="0"/>
              <a:pPr/>
              <a:t>1/31/23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24217025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18DF9-BE08-4E0D-B589-9E3EB9A008BE}" type="datetimeFigureOut">
              <a:rPr lang="en-US" smtClean="0"/>
              <a:pPr/>
              <a:t>1/31/23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143118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75998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14666324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8727511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87465339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01118803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838200" y="1825624"/>
            <a:ext cx="10515600" cy="4714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7DA575B-E0AC-9245-A193-F7C643AE11D8}" type="datetimeFigureOut">
              <a:rPr lang="en-US" smtClean="0"/>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8DB7B-8B29-CD44-8514-6593FE817AE2}" type="slidenum">
              <a:rPr lang="en-US" smtClean="0"/>
              <a:t>‹#›</a:t>
            </a:fld>
            <a:endParaRPr lang="en-US"/>
          </a:p>
        </p:txBody>
      </p:sp>
    </p:spTree>
    <p:extLst>
      <p:ext uri="{BB962C8B-B14F-4D97-AF65-F5344CB8AC3E}">
        <p14:creationId xmlns:p14="http://schemas.microsoft.com/office/powerpoint/2010/main" val="2563025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41541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81446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18DF9-BE08-4E0D-B589-9E3EB9A008BE}" type="datetimeFigureOut">
              <a:rPr lang="en-US" smtClean="0"/>
              <a:pPr/>
              <a:t>1/31/23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157131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18DF9-BE08-4E0D-B589-9E3EB9A008BE}" type="datetimeFigureOut">
              <a:rPr lang="en-US" smtClean="0"/>
              <a:pPr/>
              <a:t>1/31/23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85240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18DF9-BE08-4E0D-B589-9E3EB9A008BE}" type="datetimeFigureOut">
              <a:rPr lang="en-US" smtClean="0"/>
              <a:pPr/>
              <a:t>1/31/23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65497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69112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75998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124669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99299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89459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43639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75998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41541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81446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18DF9-BE08-4E0D-B589-9E3EB9A008BE}" type="datetimeFigureOut">
              <a:rPr lang="en-US" smtClean="0"/>
              <a:pPr/>
              <a:t>1/31/23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157131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18DF9-BE08-4E0D-B589-9E3EB9A008BE}" type="datetimeFigureOut">
              <a:rPr lang="en-US" smtClean="0"/>
              <a:pPr/>
              <a:t>1/31/23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85240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18DF9-BE08-4E0D-B589-9E3EB9A008BE}" type="datetimeFigureOut">
              <a:rPr lang="en-US" smtClean="0"/>
              <a:pPr/>
              <a:t>1/31/23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65497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41541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69112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124669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99299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89459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88484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8519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60849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83777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18DF9-BE08-4E0D-B589-9E3EB9A008BE}" type="datetimeFigureOut">
              <a:rPr lang="en-US" smtClean="0"/>
              <a:pPr/>
              <a:t>1/31/23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23128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18DF9-BE08-4E0D-B589-9E3EB9A008BE}" type="datetimeFigureOut">
              <a:rPr lang="en-US" smtClean="0"/>
              <a:pPr/>
              <a:t>1/31/23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1324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81446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18DF9-BE08-4E0D-B589-9E3EB9A008BE}" type="datetimeFigureOut">
              <a:rPr lang="en-US" smtClean="0"/>
              <a:pPr/>
              <a:t>1/31/23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16618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120475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50100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58669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158069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01023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9804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72628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718256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18DF9-BE08-4E0D-B589-9E3EB9A008BE}" type="datetimeFigureOut">
              <a:rPr lang="en-US" smtClean="0"/>
              <a:pPr/>
              <a:t>1/31/23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96401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18DF9-BE08-4E0D-B589-9E3EB9A008BE}" type="datetimeFigureOut">
              <a:rPr lang="en-US" smtClean="0"/>
              <a:pPr/>
              <a:t>1/31/23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157131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18DF9-BE08-4E0D-B589-9E3EB9A008BE}" type="datetimeFigureOut">
              <a:rPr lang="en-US" smtClean="0"/>
              <a:pPr/>
              <a:t>1/31/23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0655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18DF9-BE08-4E0D-B589-9E3EB9A008BE}" type="datetimeFigureOut">
              <a:rPr lang="en-US" smtClean="0"/>
              <a:pPr/>
              <a:t>1/31/23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58929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77651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49996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24345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69216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838200" y="1825624"/>
            <a:ext cx="10515600" cy="4714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7DA575B-E0AC-9245-A193-F7C643AE11D8}" type="datetimeFigureOut">
              <a:rPr lang="en-US" smtClean="0"/>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8DB7B-8B29-CD44-8514-6593FE817AE2}" type="slidenum">
              <a:rPr lang="en-US" smtClean="0"/>
              <a:t>‹#›</a:t>
            </a:fld>
            <a:endParaRPr lang="en-US"/>
          </a:p>
        </p:txBody>
      </p:sp>
    </p:spTree>
    <p:extLst>
      <p:ext uri="{BB962C8B-B14F-4D97-AF65-F5344CB8AC3E}">
        <p14:creationId xmlns:p14="http://schemas.microsoft.com/office/powerpoint/2010/main" val="68471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b="0"/>
            </a:lvl1pPr>
          </a:lstStyle>
          <a:p>
            <a:fld id="{9922AF83-0597-4F43-B6F7-588B04E35D0F}" type="slidenum">
              <a:rPr lang="en-US" smtClean="0"/>
              <a:pPr/>
              <a:t>‹#›</a:t>
            </a:fld>
            <a:endParaRPr lang="en-US"/>
          </a:p>
        </p:txBody>
      </p:sp>
    </p:spTree>
    <p:extLst>
      <p:ext uri="{BB962C8B-B14F-4D97-AF65-F5344CB8AC3E}">
        <p14:creationId xmlns:p14="http://schemas.microsoft.com/office/powerpoint/2010/main" val="59333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29485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9922AF83-0597-4F43-B6F7-588B04E35D0F}" type="slidenum">
              <a:rPr lang="en-US" smtClean="0"/>
              <a:pPr/>
              <a:t>‹#›</a:t>
            </a:fld>
            <a:endParaRPr lang="en-US"/>
          </a:p>
        </p:txBody>
      </p:sp>
    </p:spTree>
    <p:extLst>
      <p:ext uri="{BB962C8B-B14F-4D97-AF65-F5344CB8AC3E}">
        <p14:creationId xmlns:p14="http://schemas.microsoft.com/office/powerpoint/2010/main" val="287971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18DF9-BE08-4E0D-B589-9E3EB9A008BE}" type="datetimeFigureOut">
              <a:rPr lang="en-US" smtClean="0"/>
              <a:pPr/>
              <a:t>1/31/23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85240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144062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718DF9-BE08-4E0D-B589-9E3EB9A008BE}" type="datetimeFigureOut">
              <a:rPr lang="en-US" smtClean="0"/>
              <a:pPr/>
              <a:t>1/31/23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22AF83-0597-4F43-B6F7-588B04E35D0F}"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4192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2718DF9-BE08-4E0D-B589-9E3EB9A008BE}" type="datetimeFigureOut">
              <a:rPr lang="en-US" smtClean="0"/>
              <a:pPr/>
              <a:t>1/31/23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22AF83-0597-4F43-B6F7-588B04E35D0F}" type="slidenum">
              <a:rPr lang="en-US" smtClean="0"/>
              <a:pPr/>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288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18DF9-BE08-4E0D-B589-9E3EB9A008BE}" type="datetimeFigureOut">
              <a:rPr lang="en-US" smtClean="0"/>
              <a:pPr/>
              <a:t>1/31/23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18899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56175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77296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476685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180274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838200" y="1825624"/>
            <a:ext cx="10515600" cy="4714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7DA575B-E0AC-9245-A193-F7C643AE11D8}" type="datetimeFigureOut">
              <a:rPr lang="en-US" smtClean="0"/>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8DB7B-8B29-CD44-8514-6593FE817AE2}" type="slidenum">
              <a:rPr lang="en-US" smtClean="0"/>
              <a:t>‹#›</a:t>
            </a:fld>
            <a:endParaRPr lang="en-US"/>
          </a:p>
        </p:txBody>
      </p:sp>
    </p:spTree>
    <p:extLst>
      <p:ext uri="{BB962C8B-B14F-4D97-AF65-F5344CB8AC3E}">
        <p14:creationId xmlns:p14="http://schemas.microsoft.com/office/powerpoint/2010/main" val="278374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lide1">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
        <p:nvSpPr>
          <p:cNvPr id="8" name="Title 7"/>
          <p:cNvSpPr>
            <a:spLocks noGrp="1"/>
          </p:cNvSpPr>
          <p:nvPr>
            <p:ph type="title"/>
          </p:nvPr>
        </p:nvSpPr>
        <p:spPr>
          <a:xfrm>
            <a:off x="0" y="0"/>
            <a:ext cx="12192000" cy="1325563"/>
          </a:xfrm>
        </p:spPr>
        <p:txBody>
          <a:bodyPr/>
          <a:lstStyle/>
          <a:p>
            <a:r>
              <a:rPr lang="en-US" dirty="0"/>
              <a:t>Click to edit Master title style</a:t>
            </a:r>
          </a:p>
        </p:txBody>
      </p:sp>
      <p:sp>
        <p:nvSpPr>
          <p:cNvPr id="10" name="Text Placeholder 9"/>
          <p:cNvSpPr>
            <a:spLocks noGrp="1"/>
          </p:cNvSpPr>
          <p:nvPr>
            <p:ph type="body" sz="quarter" idx="13"/>
          </p:nvPr>
        </p:nvSpPr>
        <p:spPr>
          <a:xfrm>
            <a:off x="369888" y="1611313"/>
            <a:ext cx="5726112" cy="437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p:cNvSpPr>
            <a:spLocks noGrp="1"/>
          </p:cNvSpPr>
          <p:nvPr>
            <p:ph type="pic" sz="quarter" idx="14"/>
          </p:nvPr>
        </p:nvSpPr>
        <p:spPr>
          <a:xfrm>
            <a:off x="6321425" y="1582738"/>
            <a:ext cx="5545138" cy="4416425"/>
          </a:xfrm>
        </p:spPr>
        <p:txBody>
          <a:bodyPr/>
          <a:lstStyle/>
          <a:p>
            <a:endParaRPr lang="en-US"/>
          </a:p>
        </p:txBody>
      </p:sp>
    </p:spTree>
    <p:extLst>
      <p:ext uri="{BB962C8B-B14F-4D97-AF65-F5344CB8AC3E}">
        <p14:creationId xmlns:p14="http://schemas.microsoft.com/office/powerpoint/2010/main" val="262029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18DF9-BE08-4E0D-B589-9E3EB9A008BE}" type="datetimeFigureOut">
              <a:rPr lang="en-US" smtClean="0"/>
              <a:pPr/>
              <a:t>1/31/23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65497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Slide1">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
        <p:nvSpPr>
          <p:cNvPr id="8" name="Title 7"/>
          <p:cNvSpPr>
            <a:spLocks noGrp="1"/>
          </p:cNvSpPr>
          <p:nvPr>
            <p:ph type="title"/>
          </p:nvPr>
        </p:nvSpPr>
        <p:spPr>
          <a:xfrm>
            <a:off x="0" y="0"/>
            <a:ext cx="12192000" cy="1325563"/>
          </a:xfrm>
        </p:spPr>
        <p:txBody>
          <a:bodyPr/>
          <a:lstStyle>
            <a:lvl1pPr algn="ctr">
              <a:defRPr b="0" i="0">
                <a:solidFill>
                  <a:schemeClr val="bg1"/>
                </a:solidFill>
                <a:latin typeface="BentonSans Medium"/>
                <a:cs typeface="BentonSans Medium"/>
              </a:defRPr>
            </a:lvl1pPr>
          </a:lstStyle>
          <a:p>
            <a:r>
              <a:rPr lang="en-US" dirty="0"/>
              <a:t>Click to edit Master title style</a:t>
            </a:r>
          </a:p>
        </p:txBody>
      </p:sp>
      <p:sp>
        <p:nvSpPr>
          <p:cNvPr id="3" name="Text Placeholder 2"/>
          <p:cNvSpPr>
            <a:spLocks noGrp="1"/>
          </p:cNvSpPr>
          <p:nvPr>
            <p:ph type="body" sz="quarter" idx="13"/>
          </p:nvPr>
        </p:nvSpPr>
        <p:spPr>
          <a:xfrm>
            <a:off x="0" y="1458913"/>
            <a:ext cx="6096000" cy="47482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4"/>
          </p:nvPr>
        </p:nvSpPr>
        <p:spPr>
          <a:xfrm>
            <a:off x="6226175" y="1449388"/>
            <a:ext cx="2587625" cy="2778125"/>
          </a:xfrm>
        </p:spPr>
        <p:txBody>
          <a:bodyPr/>
          <a:lstStyle/>
          <a:p>
            <a:endParaRPr lang="en-US"/>
          </a:p>
        </p:txBody>
      </p:sp>
      <p:sp>
        <p:nvSpPr>
          <p:cNvPr id="13" name="Picture Placeholder 12"/>
          <p:cNvSpPr>
            <a:spLocks noGrp="1"/>
          </p:cNvSpPr>
          <p:nvPr>
            <p:ph type="pic" sz="quarter" idx="15"/>
          </p:nvPr>
        </p:nvSpPr>
        <p:spPr>
          <a:xfrm>
            <a:off x="9032875" y="1430338"/>
            <a:ext cx="2994025" cy="2806700"/>
          </a:xfrm>
        </p:spPr>
        <p:txBody>
          <a:bodyPr/>
          <a:lstStyle/>
          <a:p>
            <a:endParaRPr lang="en-US"/>
          </a:p>
        </p:txBody>
      </p:sp>
      <p:sp>
        <p:nvSpPr>
          <p:cNvPr id="15" name="Picture Placeholder 14"/>
          <p:cNvSpPr>
            <a:spLocks noGrp="1"/>
          </p:cNvSpPr>
          <p:nvPr>
            <p:ph type="pic" sz="quarter" idx="16"/>
          </p:nvPr>
        </p:nvSpPr>
        <p:spPr>
          <a:xfrm>
            <a:off x="6254750" y="4368800"/>
            <a:ext cx="5705475" cy="1838325"/>
          </a:xfrm>
        </p:spPr>
        <p:txBody>
          <a:bodyPr/>
          <a:lstStyle/>
          <a:p>
            <a:endParaRPr lang="en-US"/>
          </a:p>
        </p:txBody>
      </p:sp>
    </p:spTree>
    <p:extLst>
      <p:ext uri="{BB962C8B-B14F-4D97-AF65-F5344CB8AC3E}">
        <p14:creationId xmlns:p14="http://schemas.microsoft.com/office/powerpoint/2010/main" val="100900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353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16425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09266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40483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18DF9-BE08-4E0D-B589-9E3EB9A008BE}" type="datetimeFigureOut">
              <a:rPr lang="en-US" smtClean="0"/>
              <a:pPr/>
              <a:t>1/31/23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29762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18DF9-BE08-4E0D-B589-9E3EB9A008BE}" type="datetimeFigureOut">
              <a:rPr lang="en-US" smtClean="0"/>
              <a:pPr/>
              <a:t>1/31/23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93265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18DF9-BE08-4E0D-B589-9E3EB9A008BE}" type="datetimeFigureOut">
              <a:rPr lang="en-US" smtClean="0"/>
              <a:pPr/>
              <a:t>1/31/23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30727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158526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78480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69112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162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47784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838200" y="1825624"/>
            <a:ext cx="10515600" cy="4714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7DA575B-E0AC-9245-A193-F7C643AE11D8}" type="datetimeFigureOut">
              <a:rPr lang="en-US" smtClean="0"/>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8DB7B-8B29-CD44-8514-6593FE817AE2}" type="slidenum">
              <a:rPr lang="en-US" smtClean="0"/>
              <a:t>‹#›</a:t>
            </a:fld>
            <a:endParaRPr lang="en-US"/>
          </a:p>
        </p:txBody>
      </p:sp>
    </p:spTree>
    <p:extLst>
      <p:ext uri="{BB962C8B-B14F-4D97-AF65-F5344CB8AC3E}">
        <p14:creationId xmlns:p14="http://schemas.microsoft.com/office/powerpoint/2010/main" val="416628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40794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144170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34084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51437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18DF9-BE08-4E0D-B589-9E3EB9A008BE}" type="datetimeFigureOut">
              <a:rPr lang="en-US" smtClean="0"/>
              <a:pPr/>
              <a:t>1/31/23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43018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18DF9-BE08-4E0D-B589-9E3EB9A008BE}" type="datetimeFigureOut">
              <a:rPr lang="en-US" smtClean="0"/>
              <a:pPr/>
              <a:t>1/31/23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232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18DF9-BE08-4E0D-B589-9E3EB9A008BE}" type="datetimeFigureOut">
              <a:rPr lang="en-US" smtClean="0"/>
              <a:pPr/>
              <a:t>1/31/23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66970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124669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397360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241468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lide1">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
        <p:nvSpPr>
          <p:cNvPr id="8" name="Title 7"/>
          <p:cNvSpPr>
            <a:spLocks noGrp="1"/>
          </p:cNvSpPr>
          <p:nvPr>
            <p:ph type="title"/>
          </p:nvPr>
        </p:nvSpPr>
        <p:spPr>
          <a:xfrm>
            <a:off x="0" y="0"/>
            <a:ext cx="12192000" cy="1325563"/>
          </a:xfrm>
        </p:spPr>
        <p:txBody>
          <a:bodyPr/>
          <a:lstStyle/>
          <a:p>
            <a:r>
              <a:rPr lang="en-US" dirty="0"/>
              <a:t>Click to edit Master title style</a:t>
            </a:r>
          </a:p>
        </p:txBody>
      </p:sp>
      <p:sp>
        <p:nvSpPr>
          <p:cNvPr id="10" name="Text Placeholder 9"/>
          <p:cNvSpPr>
            <a:spLocks noGrp="1"/>
          </p:cNvSpPr>
          <p:nvPr>
            <p:ph type="body" sz="quarter" idx="13"/>
          </p:nvPr>
        </p:nvSpPr>
        <p:spPr>
          <a:xfrm>
            <a:off x="369888" y="1611313"/>
            <a:ext cx="5726112" cy="437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p:cNvSpPr>
            <a:spLocks noGrp="1"/>
          </p:cNvSpPr>
          <p:nvPr>
            <p:ph type="pic" sz="quarter" idx="14"/>
          </p:nvPr>
        </p:nvSpPr>
        <p:spPr>
          <a:xfrm>
            <a:off x="6321425" y="1582738"/>
            <a:ext cx="5545138" cy="4416425"/>
          </a:xfrm>
        </p:spPr>
        <p:txBody>
          <a:bodyPr/>
          <a:lstStyle/>
          <a:p>
            <a:endParaRPr lang="en-US"/>
          </a:p>
        </p:txBody>
      </p:sp>
    </p:spTree>
    <p:extLst>
      <p:ext uri="{BB962C8B-B14F-4D97-AF65-F5344CB8AC3E}">
        <p14:creationId xmlns:p14="http://schemas.microsoft.com/office/powerpoint/2010/main" val="17362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Slide1">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2718DF9-BE08-4E0D-B589-9E3EB9A008BE}" type="datetimeFigureOut">
              <a:rPr lang="en-US" smtClean="0"/>
              <a:pPr/>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2AF83-0597-4F43-B6F7-588B04E35D0F}" type="slidenum">
              <a:rPr lang="en-US" smtClean="0"/>
              <a:pPr/>
              <a:t>‹#›</a:t>
            </a:fld>
            <a:endParaRPr lang="en-US"/>
          </a:p>
        </p:txBody>
      </p:sp>
      <p:sp>
        <p:nvSpPr>
          <p:cNvPr id="8" name="Title 7"/>
          <p:cNvSpPr>
            <a:spLocks noGrp="1"/>
          </p:cNvSpPr>
          <p:nvPr>
            <p:ph type="title"/>
          </p:nvPr>
        </p:nvSpPr>
        <p:spPr>
          <a:xfrm>
            <a:off x="0" y="0"/>
            <a:ext cx="12192000" cy="1325563"/>
          </a:xfrm>
        </p:spPr>
        <p:txBody>
          <a:bodyPr/>
          <a:lstStyle>
            <a:lvl1pPr algn="ctr">
              <a:defRPr b="0" i="0">
                <a:solidFill>
                  <a:schemeClr val="bg1"/>
                </a:solidFill>
                <a:latin typeface="BentonSans Medium"/>
                <a:cs typeface="BentonSans Medium"/>
              </a:defRPr>
            </a:lvl1pPr>
          </a:lstStyle>
          <a:p>
            <a:r>
              <a:rPr lang="en-US" dirty="0"/>
              <a:t>Click to edit Master title style</a:t>
            </a:r>
          </a:p>
        </p:txBody>
      </p:sp>
      <p:sp>
        <p:nvSpPr>
          <p:cNvPr id="3" name="Text Placeholder 2"/>
          <p:cNvSpPr>
            <a:spLocks noGrp="1"/>
          </p:cNvSpPr>
          <p:nvPr>
            <p:ph type="body" sz="quarter" idx="13"/>
          </p:nvPr>
        </p:nvSpPr>
        <p:spPr>
          <a:xfrm>
            <a:off x="0" y="1458913"/>
            <a:ext cx="6096000" cy="47482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4"/>
          </p:nvPr>
        </p:nvSpPr>
        <p:spPr>
          <a:xfrm>
            <a:off x="6226175" y="1449388"/>
            <a:ext cx="2587625" cy="2778125"/>
          </a:xfrm>
        </p:spPr>
        <p:txBody>
          <a:bodyPr/>
          <a:lstStyle/>
          <a:p>
            <a:endParaRPr lang="en-US"/>
          </a:p>
        </p:txBody>
      </p:sp>
      <p:sp>
        <p:nvSpPr>
          <p:cNvPr id="13" name="Picture Placeholder 12"/>
          <p:cNvSpPr>
            <a:spLocks noGrp="1"/>
          </p:cNvSpPr>
          <p:nvPr>
            <p:ph type="pic" sz="quarter" idx="15"/>
          </p:nvPr>
        </p:nvSpPr>
        <p:spPr>
          <a:xfrm>
            <a:off x="9032875" y="1430338"/>
            <a:ext cx="2994025" cy="2806700"/>
          </a:xfrm>
        </p:spPr>
        <p:txBody>
          <a:bodyPr/>
          <a:lstStyle/>
          <a:p>
            <a:endParaRPr lang="en-US"/>
          </a:p>
        </p:txBody>
      </p:sp>
      <p:sp>
        <p:nvSpPr>
          <p:cNvPr id="15" name="Picture Placeholder 14"/>
          <p:cNvSpPr>
            <a:spLocks noGrp="1"/>
          </p:cNvSpPr>
          <p:nvPr>
            <p:ph type="pic" sz="quarter" idx="16"/>
          </p:nvPr>
        </p:nvSpPr>
        <p:spPr>
          <a:xfrm>
            <a:off x="6254750" y="4368800"/>
            <a:ext cx="5705475" cy="1838325"/>
          </a:xfrm>
        </p:spPr>
        <p:txBody>
          <a:bodyPr/>
          <a:lstStyle/>
          <a:p>
            <a:endParaRPr lang="en-US"/>
          </a:p>
        </p:txBody>
      </p:sp>
    </p:spTree>
    <p:extLst>
      <p:ext uri="{BB962C8B-B14F-4D97-AF65-F5344CB8AC3E}">
        <p14:creationId xmlns:p14="http://schemas.microsoft.com/office/powerpoint/2010/main" val="398952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94630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404235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838200" y="1825624"/>
            <a:ext cx="10515600" cy="4714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7DA575B-E0AC-9245-A193-F7C643AE11D8}" type="datetimeFigureOut">
              <a:rPr lang="en-US" smtClean="0"/>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8DB7B-8B29-CD44-8514-6593FE817AE2}" type="slidenum">
              <a:rPr lang="en-US" smtClean="0"/>
              <a:t>‹#›</a:t>
            </a:fld>
            <a:endParaRPr lang="en-US"/>
          </a:p>
        </p:txBody>
      </p:sp>
    </p:spTree>
    <p:extLst>
      <p:ext uri="{BB962C8B-B14F-4D97-AF65-F5344CB8AC3E}">
        <p14:creationId xmlns:p14="http://schemas.microsoft.com/office/powerpoint/2010/main" val="321864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Drag picture to placeholder or click icon to add</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292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8701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18DF9-BE08-4E0D-B589-9E3EB9A008BE}" type="datetimeFigureOut">
              <a:rPr lang="en-US" smtClean="0"/>
              <a:pPr/>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2AF83-0597-4F43-B6F7-588B04E35D0F}" type="slidenum">
              <a:rPr lang="en-US" smtClean="0"/>
              <a:pPr/>
              <a:t>‹#›</a:t>
            </a:fld>
            <a:endParaRPr lang="en-US"/>
          </a:p>
        </p:txBody>
      </p:sp>
    </p:spTree>
    <p:extLst>
      <p:ext uri="{BB962C8B-B14F-4D97-AF65-F5344CB8AC3E}">
        <p14:creationId xmlns:p14="http://schemas.microsoft.com/office/powerpoint/2010/main" val="147840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0.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theme" Target="../theme/theme11.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2.jpe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microsoft.com/office/2007/relationships/hdphoto" Target="../media/hdphoto1.wdp"/><Relationship Id="rId2" Type="http://schemas.openxmlformats.org/officeDocument/2006/relationships/slideLayout" Target="../slideLayouts/slideLayout58.xml"/><Relationship Id="rId16" Type="http://schemas.openxmlformats.org/officeDocument/2006/relationships/image" Target="../media/image4.png"/><Relationship Id="rId20" Type="http://schemas.openxmlformats.org/officeDocument/2006/relationships/image" Target="../media/image6.pn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theme" Target="../theme/theme6.xml"/><Relationship Id="rId10" Type="http://schemas.openxmlformats.org/officeDocument/2006/relationships/slideLayout" Target="../slideLayouts/slideLayout66.xml"/><Relationship Id="rId19" Type="http://schemas.openxmlformats.org/officeDocument/2006/relationships/image" Target="../media/image5.jpe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heme" Target="../theme/theme7.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image" Target="../media/image2.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image" Target="../media/image5.jpe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2.jpeg"/><Relationship Id="rId2" Type="http://schemas.openxmlformats.org/officeDocument/2006/relationships/slideLayout" Target="../slideLayouts/slideLayout84.xml"/><Relationship Id="rId16" Type="http://schemas.openxmlformats.org/officeDocument/2006/relationships/theme" Target="../theme/theme8.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image" Target="../media/image5.jpeg"/><Relationship Id="rId2" Type="http://schemas.openxmlformats.org/officeDocument/2006/relationships/slideLayout" Target="../slideLayouts/slideLayout99.xml"/><Relationship Id="rId16" Type="http://schemas.openxmlformats.org/officeDocument/2006/relationships/image" Target="../media/image2.jpeg"/><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theme" Target="../theme/theme9.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18DF9-BE08-4E0D-B589-9E3EB9A008BE}" type="datetimeFigureOut">
              <a:rPr lang="en-US" smtClean="0"/>
              <a:pPr/>
              <a:t>1/31/23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2AF83-0597-4F43-B6F7-588B04E35D0F}" type="slidenum">
              <a:rPr lang="en-US" smtClean="0"/>
              <a:pPr/>
              <a:t>‹#›</a:t>
            </a:fld>
            <a:endParaRPr lang="en-US"/>
          </a:p>
        </p:txBody>
      </p:sp>
    </p:spTree>
    <p:extLst>
      <p:ext uri="{BB962C8B-B14F-4D97-AF65-F5344CB8AC3E}">
        <p14:creationId xmlns:p14="http://schemas.microsoft.com/office/powerpoint/2010/main" val="40788991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Bembo Std"/>
              </a:defRPr>
            </a:lvl1pPr>
          </a:lstStyle>
          <a:p>
            <a:fld id="{62718DF9-BE08-4E0D-B589-9E3EB9A008BE}" type="datetimeFigureOut">
              <a:rPr lang="en-US" smtClean="0"/>
              <a:pPr/>
              <a:t>1/31/23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embo Std"/>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embo Std"/>
              </a:defRPr>
            </a:lvl1pPr>
          </a:lstStyle>
          <a:p>
            <a:fld id="{9922AF83-0597-4F43-B6F7-588B04E35D0F}" type="slidenum">
              <a:rPr lang="en-US" smtClean="0"/>
              <a:pPr/>
              <a:t>‹#›</a:t>
            </a:fld>
            <a:endParaRPr lang="en-US" dirty="0"/>
          </a:p>
        </p:txBody>
      </p:sp>
    </p:spTree>
    <p:extLst>
      <p:ext uri="{BB962C8B-B14F-4D97-AF65-F5344CB8AC3E}">
        <p14:creationId xmlns:p14="http://schemas.microsoft.com/office/powerpoint/2010/main" val="2988323162"/>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BentonSans Medium"/>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embo Std"/>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embo Std"/>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embo Std"/>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embo Std"/>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embo Std"/>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Bembo Std"/>
              </a:defRPr>
            </a:lvl1pPr>
          </a:lstStyle>
          <a:p>
            <a:fld id="{62718DF9-BE08-4E0D-B589-9E3EB9A008BE}" type="datetimeFigureOut">
              <a:rPr lang="en-US" smtClean="0"/>
              <a:pPr/>
              <a:t>1/31/23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embo Std"/>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embo Std"/>
              </a:defRPr>
            </a:lvl1pPr>
          </a:lstStyle>
          <a:p>
            <a:fld id="{9922AF83-0597-4F43-B6F7-588B04E35D0F}" type="slidenum">
              <a:rPr lang="en-US" smtClean="0"/>
              <a:pPr/>
              <a:t>‹#›</a:t>
            </a:fld>
            <a:endParaRPr lang="en-US" dirty="0"/>
          </a:p>
        </p:txBody>
      </p:sp>
      <p:pic>
        <p:nvPicPr>
          <p:cNvPr id="10" name="Picture 9" descr="235627 Wilson_Lecture PPT.jpg1.jpg"/>
          <p:cNvPicPr>
            <a:picLocks noChangeAspect="1"/>
          </p:cNvPicPr>
          <p:nvPr userDrawn="1"/>
        </p:nvPicPr>
        <p:blipFill>
          <a:blip r:embed="rId14"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1773485713"/>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Lst>
  <p:txStyles>
    <p:titleStyle>
      <a:lvl1pPr algn="l" defTabSz="914400" rtl="0" eaLnBrk="1" latinLnBrk="0" hangingPunct="1">
        <a:lnSpc>
          <a:spcPct val="90000"/>
        </a:lnSpc>
        <a:spcBef>
          <a:spcPct val="0"/>
        </a:spcBef>
        <a:buNone/>
        <a:defRPr sz="4400" kern="1200">
          <a:solidFill>
            <a:schemeClr val="tx1"/>
          </a:solidFill>
          <a:latin typeface="BentonSans Medium"/>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embo Std"/>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embo Std"/>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embo Std"/>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embo Std"/>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embo Std"/>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13538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18DF9-BE08-4E0D-B589-9E3EB9A008BE}" type="datetimeFigureOut">
              <a:rPr lang="en-US" smtClean="0"/>
              <a:pPr/>
              <a:t>1/31/23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2AF83-0597-4F43-B6F7-588B04E35D0F}" type="slidenum">
              <a:rPr lang="en-US" smtClean="0"/>
              <a:pPr/>
              <a:t>‹#›</a:t>
            </a:fld>
            <a:endParaRPr lang="en-US"/>
          </a:p>
        </p:txBody>
      </p:sp>
      <p:pic>
        <p:nvPicPr>
          <p:cNvPr id="7" name="Picture 6" descr="235627 Wilson_Lecture PPT.jpg2.jpg"/>
          <p:cNvPicPr>
            <a:picLocks noChangeAspect="1"/>
          </p:cNvPicPr>
          <p:nvPr userDrawn="1"/>
        </p:nvPicPr>
        <p:blipFill>
          <a:blip r:embed="rId13" cstate="print"/>
          <a:stretch>
            <a:fillRect/>
          </a:stretch>
        </p:blipFill>
        <p:spPr>
          <a:xfrm>
            <a:off x="0" y="0"/>
            <a:ext cx="5848648" cy="6858000"/>
          </a:xfrm>
          <a:prstGeom prst="rect">
            <a:avLst/>
          </a:prstGeom>
        </p:spPr>
      </p:pic>
    </p:spTree>
    <p:extLst>
      <p:ext uri="{BB962C8B-B14F-4D97-AF65-F5344CB8AC3E}">
        <p14:creationId xmlns:p14="http://schemas.microsoft.com/office/powerpoint/2010/main" val="40788991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18DF9-BE08-4E0D-B589-9E3EB9A008BE}" type="datetimeFigureOut">
              <a:rPr lang="en-US" smtClean="0"/>
              <a:pPr/>
              <a:t>1/31/23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2AF83-0597-4F43-B6F7-588B04E35D0F}" type="slidenum">
              <a:rPr lang="en-US" smtClean="0"/>
              <a:pPr/>
              <a:t>‹#›</a:t>
            </a:fld>
            <a:endParaRPr lang="en-US"/>
          </a:p>
        </p:txBody>
      </p:sp>
      <p:pic>
        <p:nvPicPr>
          <p:cNvPr id="10" name="Picture 9" descr="235627 Wilson_Lecture PPT.jpg1.jpg"/>
          <p:cNvPicPr>
            <a:picLocks noChangeAspect="1"/>
          </p:cNvPicPr>
          <p:nvPr userDrawn="1"/>
        </p:nvPicPr>
        <p:blipFill>
          <a:blip r:embed="rId13"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407889918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Bembo Std"/>
              </a:defRPr>
            </a:lvl1pPr>
          </a:lstStyle>
          <a:p>
            <a:fld id="{62718DF9-BE08-4E0D-B589-9E3EB9A008BE}" type="datetimeFigureOut">
              <a:rPr lang="en-US" smtClean="0"/>
              <a:pPr/>
              <a:t>1/31/23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embo Std"/>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embo Std"/>
              </a:defRPr>
            </a:lvl1pPr>
          </a:lstStyle>
          <a:p>
            <a:fld id="{9922AF83-0597-4F43-B6F7-588B04E35D0F}" type="slidenum">
              <a:rPr lang="en-US" smtClean="0"/>
              <a:pPr/>
              <a:t>‹#›</a:t>
            </a:fld>
            <a:endParaRPr lang="en-US" dirty="0"/>
          </a:p>
        </p:txBody>
      </p:sp>
      <p:pic>
        <p:nvPicPr>
          <p:cNvPr id="10" name="Picture 9" descr="235627 Wilson_Lecture PPT.jpg1.jpg"/>
          <p:cNvPicPr>
            <a:picLocks noChangeAspect="1"/>
          </p:cNvPicPr>
          <p:nvPr userDrawn="1"/>
        </p:nvPicPr>
        <p:blipFill>
          <a:blip r:embed="rId13"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264953696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BentonSans Medium"/>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embo Std"/>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embo Std"/>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embo Std"/>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embo Std"/>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embo Std"/>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Bembo Std"/>
              </a:defRPr>
            </a:lvl1pPr>
          </a:lstStyle>
          <a:p>
            <a:fld id="{62718DF9-BE08-4E0D-B589-9E3EB9A008BE}" type="datetimeFigureOut">
              <a:rPr lang="en-US" smtClean="0"/>
              <a:pPr/>
              <a:t>1/31/23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embo Std"/>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embo Std"/>
              </a:defRPr>
            </a:lvl1pPr>
          </a:lstStyle>
          <a:p>
            <a:fld id="{9922AF83-0597-4F43-B6F7-588B04E35D0F}" type="slidenum">
              <a:rPr lang="en-US" smtClean="0"/>
              <a:pPr/>
              <a:t>‹#›</a:t>
            </a:fld>
            <a:endParaRPr lang="en-US" dirty="0"/>
          </a:p>
        </p:txBody>
      </p:sp>
    </p:spTree>
    <p:extLst>
      <p:ext uri="{BB962C8B-B14F-4D97-AF65-F5344CB8AC3E}">
        <p14:creationId xmlns:p14="http://schemas.microsoft.com/office/powerpoint/2010/main" val="768474508"/>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84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BentonSans Medium"/>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embo Std"/>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embo Std"/>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embo Std"/>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embo Std"/>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embo Std"/>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2718DF9-BE08-4E0D-B589-9E3EB9A008BE}" type="datetimeFigureOut">
              <a:rPr lang="en-US" smtClean="0"/>
              <a:pPr/>
              <a:t>1/31/23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6">
                <a:duotone>
                  <a:schemeClr val="accent1">
                    <a:shade val="45000"/>
                    <a:satMod val="135000"/>
                  </a:schemeClr>
                  <a:prstClr val="white"/>
                </a:duotone>
                <a:extLst>
                  <a:ext uri="{BEBA8EAE-BF5A-486C-A8C5-ECC9F3942E4B}">
                    <a14:imgProps xmlns:a14="http://schemas.microsoft.com/office/drawing/2010/main">
                      <a14:imgLayer r:embed="rId1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0">
                <a:solidFill>
                  <a:srgbClr val="FFFFFF"/>
                </a:solidFill>
                <a:latin typeface="+mj-lt"/>
              </a:defRPr>
            </a:lvl1pPr>
          </a:lstStyle>
          <a:p>
            <a:fld id="{9922AF83-0597-4F43-B6F7-588B04E35D0F}" type="slidenum">
              <a:rPr lang="en-US" smtClean="0"/>
              <a:pPr/>
              <a:t>‹#›</a:t>
            </a:fld>
            <a:endParaRPr lang="en-US" dirty="0"/>
          </a:p>
        </p:txBody>
      </p:sp>
      <p:pic>
        <p:nvPicPr>
          <p:cNvPr id="10" name="Picture 9" descr="235627 Wilson_Lecture PPT.jpg1.jpg">
            <a:extLst>
              <a:ext uri="{FF2B5EF4-FFF2-40B4-BE49-F238E27FC236}">
                <a16:creationId xmlns:a16="http://schemas.microsoft.com/office/drawing/2014/main" id="{63CA441E-E84C-1E48-9C3B-CDF7F3C1112E}"/>
              </a:ext>
            </a:extLst>
          </p:cNvPr>
          <p:cNvPicPr>
            <a:picLocks noChangeAspect="1"/>
          </p:cNvPicPr>
          <p:nvPr userDrawn="1"/>
        </p:nvPicPr>
        <p:blipFill>
          <a:blip r:embed="rId18" cstate="print"/>
          <a:stretch>
            <a:fillRect/>
          </a:stretch>
        </p:blipFill>
        <p:spPr>
          <a:xfrm>
            <a:off x="0" y="0"/>
            <a:ext cx="12192000" cy="1278467"/>
          </a:xfrm>
          <a:prstGeom prst="rect">
            <a:avLst/>
          </a:prstGeom>
        </p:spPr>
      </p:pic>
      <p:sp>
        <p:nvSpPr>
          <p:cNvPr id="11" name="Text Box 14">
            <a:extLst>
              <a:ext uri="{FF2B5EF4-FFF2-40B4-BE49-F238E27FC236}">
                <a16:creationId xmlns:a16="http://schemas.microsoft.com/office/drawing/2014/main" id="{BAD93AAC-3E08-9F49-BF82-2AC0B8393B2F}"/>
              </a:ext>
            </a:extLst>
          </p:cNvPr>
          <p:cNvSpPr txBox="1">
            <a:spLocks noChangeArrowheads="1"/>
          </p:cNvSpPr>
          <p:nvPr userDrawn="1"/>
        </p:nvSpPr>
        <p:spPr bwMode="auto">
          <a:xfrm>
            <a:off x="76200" y="6629400"/>
            <a:ext cx="4968875" cy="228600"/>
          </a:xfrm>
          <a:prstGeom prst="rect">
            <a:avLst/>
          </a:prstGeom>
          <a:noFill/>
          <a:ln w="9525">
            <a:noFill/>
            <a:miter lim="800000"/>
            <a:headEnd/>
            <a:tailEnd/>
          </a:ln>
        </p:spPr>
        <p:txBody>
          <a:bodyPr>
            <a:spAutoFit/>
          </a:bodyPr>
          <a:lstStyle/>
          <a:p>
            <a:pPr>
              <a:spcBef>
                <a:spcPct val="50000"/>
              </a:spcBef>
            </a:pPr>
            <a:r>
              <a:rPr lang="en-US" sz="900" b="1" dirty="0">
                <a:latin typeface="Arial" pitchFamily="34" charset="0"/>
                <a:cs typeface="Arial" pitchFamily="34" charset="0"/>
              </a:rPr>
              <a:t>Copyright © 2018 W.W. Norton, Inc.</a:t>
            </a:r>
          </a:p>
        </p:txBody>
      </p:sp>
      <p:pic>
        <p:nvPicPr>
          <p:cNvPr id="12" name="Picture 11" descr="235627 Wilson_Lecture PPT.jpg">
            <a:extLst>
              <a:ext uri="{FF2B5EF4-FFF2-40B4-BE49-F238E27FC236}">
                <a16:creationId xmlns:a16="http://schemas.microsoft.com/office/drawing/2014/main" id="{ACD26730-9C76-C74B-8A23-C7354746990E}"/>
              </a:ext>
            </a:extLst>
          </p:cNvPr>
          <p:cNvPicPr>
            <a:picLocks noChangeAspect="1"/>
          </p:cNvPicPr>
          <p:nvPr userDrawn="1"/>
        </p:nvPicPr>
        <p:blipFill>
          <a:blip r:embed="rId19" cstate="print"/>
          <a:stretch>
            <a:fillRect/>
          </a:stretch>
        </p:blipFill>
        <p:spPr>
          <a:xfrm>
            <a:off x="0" y="6550164"/>
            <a:ext cx="12192000" cy="73482"/>
          </a:xfrm>
          <a:prstGeom prst="rect">
            <a:avLst/>
          </a:prstGeom>
        </p:spPr>
      </p:pic>
    </p:spTree>
    <p:extLst>
      <p:ext uri="{BB962C8B-B14F-4D97-AF65-F5344CB8AC3E}">
        <p14:creationId xmlns:p14="http://schemas.microsoft.com/office/powerpoint/2010/main" val="1781648082"/>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800" kern="1200" cap="none" baseline="0">
          <a:blipFill>
            <a:blip r:embed="rId20">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Bembo Std"/>
              </a:defRPr>
            </a:lvl1pPr>
          </a:lstStyle>
          <a:p>
            <a:fld id="{62718DF9-BE08-4E0D-B589-9E3EB9A008BE}" type="datetimeFigureOut">
              <a:rPr lang="en-US" smtClean="0"/>
              <a:pPr/>
              <a:t>1/31/23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embo Std"/>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embo Std"/>
              </a:defRPr>
            </a:lvl1pPr>
          </a:lstStyle>
          <a:p>
            <a:fld id="{9922AF83-0597-4F43-B6F7-588B04E35D0F}" type="slidenum">
              <a:rPr lang="en-US" smtClean="0"/>
              <a:pPr/>
              <a:t>‹#›</a:t>
            </a:fld>
            <a:endParaRPr lang="en-US" dirty="0"/>
          </a:p>
        </p:txBody>
      </p:sp>
      <p:pic>
        <p:nvPicPr>
          <p:cNvPr id="10" name="Picture 9" descr="235627 Wilson_Lecture PPT.jpg1.jpg"/>
          <p:cNvPicPr>
            <a:picLocks noChangeAspect="1"/>
          </p:cNvPicPr>
          <p:nvPr userDrawn="1"/>
        </p:nvPicPr>
        <p:blipFill>
          <a:blip r:embed="rId14"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494827138"/>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BentonSans Medium"/>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embo Std"/>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embo Std"/>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embo Std"/>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embo Std"/>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embo Std"/>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descr="235627 Wilson_Lecture PPT.jpg1.jpg"/>
          <p:cNvPicPr>
            <a:picLocks noChangeAspect="1"/>
          </p:cNvPicPr>
          <p:nvPr userDrawn="1"/>
        </p:nvPicPr>
        <p:blipFill>
          <a:blip r:embed="rId17" cstate="print"/>
          <a:stretch>
            <a:fillRect/>
          </a:stretch>
        </p:blipFill>
        <p:spPr>
          <a:xfrm>
            <a:off x="0" y="0"/>
            <a:ext cx="12192000" cy="1278467"/>
          </a:xfrm>
          <a:prstGeom prst="rect">
            <a:avLst/>
          </a:prstGeom>
        </p:spPr>
      </p:pic>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0" y="0"/>
            <a:ext cx="12192000" cy="1325563"/>
          </a:xfrm>
          <a:prstGeom prst="rect">
            <a:avLst/>
          </a:prstGeom>
        </p:spPr>
        <p:txBody>
          <a:bodyPr vert="horz" lIns="91440" tIns="45720" rIns="91440" bIns="45720" rtlCol="0" anchor="ctr">
            <a:normAutofit/>
          </a:bodyPr>
          <a:lstStyle/>
          <a:p>
            <a:r>
              <a:rPr lang="en-US" dirty="0"/>
              <a:t>Click to edit Master title style</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Bembo Std"/>
              </a:defRPr>
            </a:lvl1pPr>
          </a:lstStyle>
          <a:p>
            <a:fld id="{62718DF9-BE08-4E0D-B589-9E3EB9A008BE}" type="datetimeFigureOut">
              <a:rPr lang="en-US" smtClean="0"/>
              <a:pPr/>
              <a:t>1/31/23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embo Std"/>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embo Std"/>
              </a:defRPr>
            </a:lvl1pPr>
          </a:lstStyle>
          <a:p>
            <a:fld id="{9922AF83-0597-4F43-B6F7-588B04E35D0F}" type="slidenum">
              <a:rPr lang="en-US" smtClean="0"/>
              <a:pPr/>
              <a:t>‹#›</a:t>
            </a:fld>
            <a:endParaRPr lang="en-US" dirty="0"/>
          </a:p>
        </p:txBody>
      </p:sp>
      <p:sp>
        <p:nvSpPr>
          <p:cNvPr id="8" name="Text Box 14"/>
          <p:cNvSpPr txBox="1">
            <a:spLocks noChangeArrowheads="1"/>
          </p:cNvSpPr>
          <p:nvPr userDrawn="1"/>
        </p:nvSpPr>
        <p:spPr bwMode="auto">
          <a:xfrm>
            <a:off x="76200" y="6629400"/>
            <a:ext cx="4968875" cy="228600"/>
          </a:xfrm>
          <a:prstGeom prst="rect">
            <a:avLst/>
          </a:prstGeom>
          <a:noFill/>
          <a:ln w="9525">
            <a:noFill/>
            <a:miter lim="800000"/>
            <a:headEnd/>
            <a:tailEnd/>
          </a:ln>
        </p:spPr>
        <p:txBody>
          <a:bodyPr>
            <a:spAutoFit/>
          </a:bodyPr>
          <a:lstStyle/>
          <a:p>
            <a:pPr>
              <a:spcBef>
                <a:spcPct val="50000"/>
              </a:spcBef>
            </a:pPr>
            <a:r>
              <a:rPr lang="en-US" sz="900" b="1" dirty="0">
                <a:latin typeface="Arial" pitchFamily="34" charset="0"/>
                <a:cs typeface="Arial" pitchFamily="34" charset="0"/>
              </a:rPr>
              <a:t>Copyright © 2018 W.W. Norton, Inc.</a:t>
            </a:r>
          </a:p>
        </p:txBody>
      </p:sp>
      <p:pic>
        <p:nvPicPr>
          <p:cNvPr id="11" name="Picture 10" descr="235627 Wilson_Lecture PPT.jpg"/>
          <p:cNvPicPr>
            <a:picLocks noChangeAspect="1"/>
          </p:cNvPicPr>
          <p:nvPr userDrawn="1"/>
        </p:nvPicPr>
        <p:blipFill>
          <a:blip r:embed="rId18" cstate="print"/>
          <a:stretch>
            <a:fillRect/>
          </a:stretch>
        </p:blipFill>
        <p:spPr>
          <a:xfrm>
            <a:off x="0" y="6550164"/>
            <a:ext cx="12192000" cy="73482"/>
          </a:xfrm>
          <a:prstGeom prst="rect">
            <a:avLst/>
          </a:prstGeom>
        </p:spPr>
      </p:pic>
    </p:spTree>
    <p:extLst>
      <p:ext uri="{BB962C8B-B14F-4D97-AF65-F5344CB8AC3E}">
        <p14:creationId xmlns:p14="http://schemas.microsoft.com/office/powerpoint/2010/main" val="1957879894"/>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4400" b="0" i="0" kern="1200">
          <a:solidFill>
            <a:schemeClr val="bg1"/>
          </a:solidFill>
          <a:latin typeface="BentonSans Medium"/>
          <a:ea typeface="+mj-ea"/>
          <a:cs typeface="BentonSans Medium"/>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embo Std"/>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embo Std"/>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embo Std"/>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embo Std"/>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embo Std"/>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235627 Wilson_Lecture PPT.jpg1.jpg"/>
          <p:cNvPicPr>
            <a:picLocks noChangeAspect="1"/>
          </p:cNvPicPr>
          <p:nvPr userDrawn="1"/>
        </p:nvPicPr>
        <p:blipFill>
          <a:blip r:embed="rId16" cstate="print"/>
          <a:stretch>
            <a:fillRect/>
          </a:stretch>
        </p:blipFill>
        <p:spPr>
          <a:xfrm>
            <a:off x="0" y="0"/>
            <a:ext cx="12192000" cy="1278467"/>
          </a:xfrm>
          <a:prstGeom prst="rect">
            <a:avLst/>
          </a:prstGeom>
        </p:spPr>
      </p:pic>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0" y="0"/>
            <a:ext cx="12192000" cy="1325563"/>
          </a:xfrm>
          <a:prstGeom prst="rect">
            <a:avLst/>
          </a:prstGeom>
        </p:spPr>
        <p:txBody>
          <a:bodyPr vert="horz" lIns="91440" tIns="45720" rIns="91440" bIns="45720" rtlCol="0" anchor="ctr">
            <a:normAutofit/>
          </a:bodyPr>
          <a:lstStyle/>
          <a:p>
            <a:r>
              <a:rPr lang="en-US" dirty="0"/>
              <a:t>Click to edit Master title style</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Bembo Std"/>
              </a:defRPr>
            </a:lvl1pPr>
          </a:lstStyle>
          <a:p>
            <a:fld id="{62718DF9-BE08-4E0D-B589-9E3EB9A008BE}" type="datetimeFigureOut">
              <a:rPr lang="en-US" smtClean="0"/>
              <a:pPr/>
              <a:t>1/31/23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embo Std"/>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Bembo Std"/>
              </a:defRPr>
            </a:lvl1pPr>
          </a:lstStyle>
          <a:p>
            <a:fld id="{9922AF83-0597-4F43-B6F7-588B04E35D0F}" type="slidenum">
              <a:rPr lang="en-US" smtClean="0"/>
              <a:pPr/>
              <a:t>‹#›</a:t>
            </a:fld>
            <a:endParaRPr lang="en-US" dirty="0"/>
          </a:p>
        </p:txBody>
      </p:sp>
      <p:sp>
        <p:nvSpPr>
          <p:cNvPr id="8" name="Text Box 14"/>
          <p:cNvSpPr txBox="1">
            <a:spLocks noChangeArrowheads="1"/>
          </p:cNvSpPr>
          <p:nvPr userDrawn="1"/>
        </p:nvSpPr>
        <p:spPr bwMode="auto">
          <a:xfrm>
            <a:off x="76200" y="6629400"/>
            <a:ext cx="4968875" cy="228600"/>
          </a:xfrm>
          <a:prstGeom prst="rect">
            <a:avLst/>
          </a:prstGeom>
          <a:noFill/>
          <a:ln w="9525">
            <a:noFill/>
            <a:miter lim="800000"/>
            <a:headEnd/>
            <a:tailEnd/>
          </a:ln>
        </p:spPr>
        <p:txBody>
          <a:bodyPr>
            <a:spAutoFit/>
          </a:bodyPr>
          <a:lstStyle/>
          <a:p>
            <a:pPr>
              <a:spcBef>
                <a:spcPct val="50000"/>
              </a:spcBef>
            </a:pPr>
            <a:r>
              <a:rPr lang="en-US" sz="900" b="1" dirty="0">
                <a:latin typeface="Arial" pitchFamily="34" charset="0"/>
                <a:cs typeface="Arial" pitchFamily="34" charset="0"/>
              </a:rPr>
              <a:t>Copyright © 2018 W.W. Norton, Inc.</a:t>
            </a:r>
          </a:p>
        </p:txBody>
      </p:sp>
      <p:pic>
        <p:nvPicPr>
          <p:cNvPr id="11" name="Picture 10" descr="235627 Wilson_Lecture PPT.jpg"/>
          <p:cNvPicPr>
            <a:picLocks noChangeAspect="1"/>
          </p:cNvPicPr>
          <p:nvPr userDrawn="1"/>
        </p:nvPicPr>
        <p:blipFill>
          <a:blip r:embed="rId17" cstate="print"/>
          <a:stretch>
            <a:fillRect/>
          </a:stretch>
        </p:blipFill>
        <p:spPr>
          <a:xfrm>
            <a:off x="0" y="6550164"/>
            <a:ext cx="12192000" cy="73482"/>
          </a:xfrm>
          <a:prstGeom prst="rect">
            <a:avLst/>
          </a:prstGeom>
        </p:spPr>
      </p:pic>
    </p:spTree>
    <p:extLst>
      <p:ext uri="{BB962C8B-B14F-4D97-AF65-F5344CB8AC3E}">
        <p14:creationId xmlns:p14="http://schemas.microsoft.com/office/powerpoint/2010/main" val="3360981388"/>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4400" b="0" i="0" kern="1200">
          <a:solidFill>
            <a:schemeClr val="bg1"/>
          </a:solidFill>
          <a:latin typeface="BentonSans Medium"/>
          <a:ea typeface="+mj-ea"/>
          <a:cs typeface="BentonSans Medium"/>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embo Std"/>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embo Std"/>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embo Std"/>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embo Std"/>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embo Std"/>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111.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11.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8.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58.xml"/><Relationship Id="rId5" Type="http://schemas.openxmlformats.org/officeDocument/2006/relationships/image" Target="../media/image4.pn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68.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68.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68.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68.xml"/><Relationship Id="rId6" Type="http://schemas.openxmlformats.org/officeDocument/2006/relationships/image" Target="../media/image7.png"/><Relationship Id="rId5" Type="http://schemas.openxmlformats.org/officeDocument/2006/relationships/image" Target="../media/image25.jpe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8.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8.xml"/><Relationship Id="rId5" Type="http://schemas.microsoft.com/office/2007/relationships/hdphoto" Target="../media/hdphoto2.wdp"/><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9.svg"/><Relationship Id="rId2" Type="http://schemas.openxmlformats.org/officeDocument/2006/relationships/image" Target="../media/image4.png"/><Relationship Id="rId1" Type="http://schemas.openxmlformats.org/officeDocument/2006/relationships/slideLayout" Target="../slideLayouts/slideLayout68.xml"/><Relationship Id="rId6" Type="http://schemas.openxmlformats.org/officeDocument/2006/relationships/image" Target="../media/image28.png"/><Relationship Id="rId5" Type="http://schemas.microsoft.com/office/2007/relationships/hdphoto" Target="../media/hdphoto2.wdp"/><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13.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6.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7.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7.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96.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3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18.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3.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13.xml"/></Relationships>
</file>

<file path=ppt/slides/_rels/slide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13.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464614" y="1783959"/>
            <a:ext cx="4087306" cy="2889114"/>
          </a:xfrm>
        </p:spPr>
        <p:txBody>
          <a:bodyPr anchor="b">
            <a:normAutofit/>
          </a:bodyPr>
          <a:lstStyle/>
          <a:p>
            <a:pPr algn="l"/>
            <a:r>
              <a:rPr lang="en-US" sz="5400">
                <a:cs typeface="BentonSans Medium"/>
              </a:rPr>
              <a:t>Greek Theatre 1</a:t>
            </a:r>
            <a:endParaRPr lang="en-US" sz="5400">
              <a:latin typeface="BentonSans Medium"/>
              <a:cs typeface="BentonSans Medium"/>
            </a:endParaRPr>
          </a:p>
        </p:txBody>
      </p:sp>
      <p:sp>
        <p:nvSpPr>
          <p:cNvPr id="3" name="Subtitle 2"/>
          <p:cNvSpPr>
            <a:spLocks noGrp="1"/>
          </p:cNvSpPr>
          <p:nvPr>
            <p:ph type="subTitle" idx="1"/>
          </p:nvPr>
        </p:nvSpPr>
        <p:spPr>
          <a:xfrm>
            <a:off x="7464612" y="4750893"/>
            <a:ext cx="4087305" cy="1147863"/>
          </a:xfrm>
        </p:spPr>
        <p:txBody>
          <a:bodyPr anchor="t">
            <a:normAutofit/>
          </a:bodyPr>
          <a:lstStyle/>
          <a:p>
            <a:pPr algn="l"/>
            <a:r>
              <a:rPr lang="en-US" sz="2000" dirty="0">
                <a:latin typeface="BentonSans Medium"/>
                <a:cs typeface="BentonSans Medium"/>
              </a:rPr>
              <a:t>The birth of Western theatre: </a:t>
            </a:r>
          </a:p>
          <a:p>
            <a:pPr algn="l"/>
            <a:r>
              <a:rPr lang="en-US" sz="2000" dirty="0">
                <a:latin typeface="BentonSans Medium"/>
                <a:cs typeface="BentonSans Medium"/>
              </a:rPr>
              <a:t>5</a:t>
            </a:r>
            <a:r>
              <a:rPr lang="en-US" sz="2000" baseline="30000" dirty="0">
                <a:latin typeface="BentonSans Medium"/>
                <a:cs typeface="BentonSans Medium"/>
              </a:rPr>
              <a:t>th</a:t>
            </a:r>
            <a:r>
              <a:rPr lang="en-US" sz="2000" dirty="0">
                <a:latin typeface="BentonSans Medium"/>
                <a:cs typeface="BentonSans Medium"/>
              </a:rPr>
              <a:t> Century BCE </a:t>
            </a:r>
          </a:p>
        </p:txBody>
      </p:sp>
      <p:sp>
        <p:nvSpPr>
          <p:cNvPr id="32" name="Freeform: Shape 3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8" name="Picture 27">
            <a:extLst>
              <a:ext uri="{FF2B5EF4-FFF2-40B4-BE49-F238E27FC236}">
                <a16:creationId xmlns:a16="http://schemas.microsoft.com/office/drawing/2014/main" id="{9B78FC8E-6716-036E-336B-15F1944FEFF3}"/>
              </a:ext>
            </a:extLst>
          </p:cNvPr>
          <p:cNvPicPr>
            <a:picLocks noChangeAspect="1"/>
          </p:cNvPicPr>
          <p:nvPr/>
        </p:nvPicPr>
        <p:blipFill rotWithShape="1">
          <a:blip r:embed="rId3"/>
          <a:srcRect l="6126" r="36226"/>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201879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6F3A713-34F1-374C-B711-110324139D26}"/>
              </a:ext>
            </a:extLst>
          </p:cNvPr>
          <p:cNvPicPr>
            <a:picLocks noChangeAspect="1"/>
          </p:cNvPicPr>
          <p:nvPr/>
        </p:nvPicPr>
        <p:blipFill rotWithShape="1">
          <a:blip r:embed="rId3">
            <a:extLst>
              <a:ext uri="{28A0092B-C50C-407E-A947-70E740481C1C}">
                <a14:useLocalDpi xmlns:a14="http://schemas.microsoft.com/office/drawing/2010/main" val="0"/>
              </a:ext>
            </a:extLst>
          </a:blip>
          <a:srcRect b="5436"/>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531610" y="365125"/>
            <a:ext cx="3822189" cy="1899912"/>
          </a:xfrm>
        </p:spPr>
        <p:txBody>
          <a:bodyPr vert="horz" lIns="91440" tIns="45720" rIns="91440" bIns="45720" rtlCol="0" anchor="ctr">
            <a:normAutofit/>
          </a:bodyPr>
          <a:lstStyle/>
          <a:p>
            <a:pPr algn="l"/>
            <a:br>
              <a:rPr lang="en-US" sz="4000" b="0" i="0" u="none" strike="noStrike" baseline="0" dirty="0">
                <a:solidFill>
                  <a:schemeClr val="tx1"/>
                </a:solidFill>
                <a:latin typeface="+mj-lt"/>
                <a:cs typeface="+mj-cs"/>
              </a:rPr>
            </a:br>
            <a:r>
              <a:rPr lang="en-US" sz="4000" b="1" i="0" u="none" strike="noStrike" baseline="0" dirty="0">
                <a:solidFill>
                  <a:schemeClr val="tx1"/>
                </a:solidFill>
                <a:latin typeface="+mj-lt"/>
                <a:cs typeface="+mj-cs"/>
              </a:rPr>
              <a:t>The City Dionysia </a:t>
            </a:r>
            <a:r>
              <a:rPr lang="en-US" sz="2700" b="1" i="0" u="none" strike="noStrike" baseline="0" dirty="0">
                <a:solidFill>
                  <a:schemeClr val="tx1"/>
                </a:solidFill>
                <a:latin typeface="+mj-lt"/>
                <a:cs typeface="+mj-cs"/>
              </a:rPr>
              <a:t>(aka Festival of Dionysus)</a:t>
            </a:r>
          </a:p>
        </p:txBody>
      </p:sp>
      <p:sp>
        <p:nvSpPr>
          <p:cNvPr id="3" name="Text Placeholder 2"/>
          <p:cNvSpPr>
            <a:spLocks noGrp="1"/>
          </p:cNvSpPr>
          <p:nvPr>
            <p:ph type="body" idx="1"/>
          </p:nvPr>
        </p:nvSpPr>
        <p:spPr>
          <a:xfrm>
            <a:off x="7531610" y="2434201"/>
            <a:ext cx="3822189" cy="3742762"/>
          </a:xfrm>
        </p:spPr>
        <p:txBody>
          <a:bodyPr vert="horz" lIns="91440" tIns="45720" rIns="91440" bIns="45720" rtlCol="0">
            <a:normAutofit/>
          </a:bodyPr>
          <a:lstStyle/>
          <a:p>
            <a:r>
              <a:rPr lang="en-US" sz="2400" b="0" i="0" u="none" strike="noStrike" baseline="0" dirty="0">
                <a:latin typeface="+mn-lt"/>
              </a:rPr>
              <a:t>Honored Dionysus</a:t>
            </a:r>
          </a:p>
          <a:p>
            <a:r>
              <a:rPr lang="en-US" sz="2400" dirty="0">
                <a:latin typeface="+mn-lt"/>
              </a:rPr>
              <a:t>Plays judged and awarded prizes</a:t>
            </a:r>
          </a:p>
          <a:p>
            <a:r>
              <a:rPr lang="en-US" sz="2400" dirty="0">
                <a:latin typeface="+mn-lt"/>
              </a:rPr>
              <a:t>All social classes attended </a:t>
            </a:r>
          </a:p>
          <a:p>
            <a:r>
              <a:rPr lang="en-US" sz="2400" dirty="0">
                <a:latin typeface="+mn-lt"/>
              </a:rPr>
              <a:t>Business, politics, wars, everything came to a standstill</a:t>
            </a:r>
          </a:p>
          <a:p>
            <a:r>
              <a:rPr lang="en-US" sz="2400" b="0" i="0" u="none" strike="noStrike" baseline="0" dirty="0">
                <a:latin typeface="+mn-lt"/>
              </a:rPr>
              <a:t>Bawdy irreverence</a:t>
            </a:r>
          </a:p>
        </p:txBody>
      </p:sp>
    </p:spTree>
    <p:extLst>
      <p:ext uri="{BB962C8B-B14F-4D97-AF65-F5344CB8AC3E}">
        <p14:creationId xmlns:p14="http://schemas.microsoft.com/office/powerpoint/2010/main" val="165784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A5245C-882F-8E4E-A5C7-F3EF3A2276B4}"/>
              </a:ext>
            </a:extLst>
          </p:cNvPr>
          <p:cNvPicPr>
            <a:picLocks noChangeAspect="1"/>
          </p:cNvPicPr>
          <p:nvPr/>
        </p:nvPicPr>
        <p:blipFill rotWithShape="1">
          <a:blip r:embed="rId2">
            <a:extLst>
              <a:ext uri="{28A0092B-C50C-407E-A947-70E740481C1C}">
                <a14:useLocalDpi xmlns:a14="http://schemas.microsoft.com/office/drawing/2010/main" val="0"/>
              </a:ext>
            </a:extLst>
          </a:blip>
          <a:srcRect t="7324" b="840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5FE860FF-6214-458C-B8B6-840D3D4BD8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2" name="Straight Connector 11">
            <a:extLst>
              <a:ext uri="{FF2B5EF4-FFF2-40B4-BE49-F238E27FC236}">
                <a16:creationId xmlns:a16="http://schemas.microsoft.com/office/drawing/2014/main" id="{6079A69E-2DBC-4FA4-8495-9B37C56A910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F80B1E9-A8C1-4802-BFFD-7FC81CD2112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BF879FA-9FD5-DB42-8F71-11AB7AC7D922}"/>
              </a:ext>
            </a:extLst>
          </p:cNvPr>
          <p:cNvSpPr>
            <a:spLocks noGrp="1"/>
          </p:cNvSpPr>
          <p:nvPr>
            <p:ph type="title"/>
          </p:nvPr>
        </p:nvSpPr>
        <p:spPr>
          <a:xfrm>
            <a:off x="523875" y="5317240"/>
            <a:ext cx="11210925" cy="744836"/>
          </a:xfrm>
        </p:spPr>
        <p:txBody>
          <a:bodyPr vert="horz" lIns="91440" tIns="45720" rIns="91440" bIns="45720" rtlCol="0" anchor="ctr">
            <a:normAutofit/>
          </a:bodyPr>
          <a:lstStyle/>
          <a:p>
            <a:r>
              <a:rPr lang="en-US" sz="3600" dirty="0">
                <a:latin typeface="+mj-lt"/>
                <a:cs typeface="+mj-cs"/>
              </a:rPr>
              <a:t>about as close as we get to the City Dionysia today</a:t>
            </a:r>
          </a:p>
        </p:txBody>
      </p:sp>
    </p:spTree>
    <p:extLst>
      <p:ext uri="{BB962C8B-B14F-4D97-AF65-F5344CB8AC3E}">
        <p14:creationId xmlns:p14="http://schemas.microsoft.com/office/powerpoint/2010/main" val="359223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81C9-8038-A149-8685-9E1ABA950BDB}"/>
              </a:ext>
            </a:extLst>
          </p:cNvPr>
          <p:cNvSpPr>
            <a:spLocks noGrp="1"/>
          </p:cNvSpPr>
          <p:nvPr>
            <p:ph type="title"/>
          </p:nvPr>
        </p:nvSpPr>
        <p:spPr/>
        <p:txBody>
          <a:bodyPr>
            <a:normAutofit fontScale="90000"/>
          </a:bodyPr>
          <a:lstStyle/>
          <a:p>
            <a:r>
              <a:rPr lang="en-US" dirty="0"/>
              <a:t>Trilogy of 3 Tragedies all performed in one day during the dramatic festivals</a:t>
            </a:r>
          </a:p>
        </p:txBody>
      </p:sp>
      <p:pic>
        <p:nvPicPr>
          <p:cNvPr id="6" name="Content Placeholder 5" descr="Graphical user interface&#10;&#10;Description automatically generated">
            <a:extLst>
              <a:ext uri="{FF2B5EF4-FFF2-40B4-BE49-F238E27FC236}">
                <a16:creationId xmlns:a16="http://schemas.microsoft.com/office/drawing/2014/main" id="{D1E76F22-4887-AE46-9611-A4F2F9AA99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0437" y="0"/>
            <a:ext cx="5081609" cy="6775481"/>
          </a:xfrm>
        </p:spPr>
      </p:pic>
      <p:sp>
        <p:nvSpPr>
          <p:cNvPr id="4" name="Text Placeholder 3">
            <a:extLst>
              <a:ext uri="{FF2B5EF4-FFF2-40B4-BE49-F238E27FC236}">
                <a16:creationId xmlns:a16="http://schemas.microsoft.com/office/drawing/2014/main" id="{B8CE022D-27B0-604F-8688-DAE18EE4167C}"/>
              </a:ext>
            </a:extLst>
          </p:cNvPr>
          <p:cNvSpPr>
            <a:spLocks noGrp="1"/>
          </p:cNvSpPr>
          <p:nvPr>
            <p:ph type="body" sz="half" idx="2"/>
          </p:nvPr>
        </p:nvSpPr>
        <p:spPr>
          <a:xfrm>
            <a:off x="839787" y="2440459"/>
            <a:ext cx="3932237" cy="3811588"/>
          </a:xfrm>
        </p:spPr>
        <p:txBody>
          <a:bodyPr>
            <a:normAutofit/>
          </a:bodyPr>
          <a:lstStyle/>
          <a:p>
            <a:pPr marL="285750" indent="-285750">
              <a:buFont typeface="Arial" panose="020B0604020202020204" pitchFamily="34" charset="0"/>
              <a:buChar char="•"/>
            </a:pPr>
            <a:r>
              <a:rPr lang="en-US" sz="2400" dirty="0"/>
              <a:t>A “trilogy”</a:t>
            </a:r>
          </a:p>
          <a:p>
            <a:pPr marL="285750" indent="-285750">
              <a:buFont typeface="Arial" panose="020B0604020202020204" pitchFamily="34" charset="0"/>
              <a:buChar char="•"/>
            </a:pPr>
            <a:r>
              <a:rPr lang="en-US" sz="2400" dirty="0"/>
              <a:t>All by the same author</a:t>
            </a:r>
          </a:p>
          <a:p>
            <a:pPr marL="285750" indent="-285750">
              <a:buFont typeface="Arial" panose="020B0604020202020204" pitchFamily="34" charset="0"/>
              <a:buChar char="•"/>
            </a:pPr>
            <a:r>
              <a:rPr lang="en-US" sz="2400" dirty="0"/>
              <a:t>Plays are usually related along a similar theme</a:t>
            </a:r>
          </a:p>
        </p:txBody>
      </p:sp>
    </p:spTree>
    <p:extLst>
      <p:ext uri="{BB962C8B-B14F-4D97-AF65-F5344CB8AC3E}">
        <p14:creationId xmlns:p14="http://schemas.microsoft.com/office/powerpoint/2010/main" val="346103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1" name="Oval 10">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2" name="Oval 11">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14" name="Rectangle 13">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6" name="Rectangle 15">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4">
              <a:alphaModFix amt="5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7">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5" name="Picture 4">
            <a:extLst>
              <a:ext uri="{FF2B5EF4-FFF2-40B4-BE49-F238E27FC236}">
                <a16:creationId xmlns:a16="http://schemas.microsoft.com/office/drawing/2014/main" id="{3D467EE1-0584-3D46-83B2-45F1555305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3991" y="803062"/>
            <a:ext cx="6444017" cy="5251874"/>
          </a:xfrm>
          <a:prstGeom prst="rect">
            <a:avLst/>
          </a:prstGeom>
        </p:spPr>
      </p:pic>
      <p:sp>
        <p:nvSpPr>
          <p:cNvPr id="2" name="TextBox 1">
            <a:extLst>
              <a:ext uri="{FF2B5EF4-FFF2-40B4-BE49-F238E27FC236}">
                <a16:creationId xmlns:a16="http://schemas.microsoft.com/office/drawing/2014/main" id="{92FC54A2-4B63-EE43-995B-1865587C4958}"/>
              </a:ext>
            </a:extLst>
          </p:cNvPr>
          <p:cNvSpPr txBox="1"/>
          <p:nvPr/>
        </p:nvSpPr>
        <p:spPr>
          <a:xfrm>
            <a:off x="812800" y="1117600"/>
            <a:ext cx="1828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mn-cs"/>
              </a:rPr>
              <a:t>Women in Ancient Athens</a:t>
            </a:r>
          </a:p>
        </p:txBody>
      </p:sp>
    </p:spTree>
    <p:extLst>
      <p:ext uri="{BB962C8B-B14F-4D97-AF65-F5344CB8AC3E}">
        <p14:creationId xmlns:p14="http://schemas.microsoft.com/office/powerpoint/2010/main" val="261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0DB65CC-5C14-40A8-80CF-0BC246110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527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6A9415A2-4B7E-4143-A63A-0A5B8E04A306}"/>
              </a:ext>
            </a:extLst>
          </p:cNvPr>
          <p:cNvSpPr>
            <a:spLocks noGrp="1"/>
          </p:cNvSpPr>
          <p:nvPr>
            <p:ph type="title"/>
          </p:nvPr>
        </p:nvSpPr>
        <p:spPr>
          <a:xfrm>
            <a:off x="382280" y="484632"/>
            <a:ext cx="6743844" cy="1609344"/>
          </a:xfrm>
        </p:spPr>
        <p:txBody>
          <a:bodyPr>
            <a:normAutofit/>
          </a:bodyPr>
          <a:lstStyle/>
          <a:p>
            <a:r>
              <a:rPr lang="en-US" b="1"/>
              <a:t>Greek Theatre and </a:t>
            </a:r>
            <a:br>
              <a:rPr lang="en-US" b="1"/>
            </a:br>
            <a:r>
              <a:rPr lang="en-US" b="1"/>
              <a:t>Greek Myths</a:t>
            </a:r>
          </a:p>
        </p:txBody>
      </p:sp>
      <p:sp>
        <p:nvSpPr>
          <p:cNvPr id="3" name="Content Placeholder 2">
            <a:extLst>
              <a:ext uri="{FF2B5EF4-FFF2-40B4-BE49-F238E27FC236}">
                <a16:creationId xmlns:a16="http://schemas.microsoft.com/office/drawing/2014/main" id="{8BA3B272-B7D2-6840-A255-9F98A45D7DCD}"/>
              </a:ext>
            </a:extLst>
          </p:cNvPr>
          <p:cNvSpPr>
            <a:spLocks noGrp="1"/>
          </p:cNvSpPr>
          <p:nvPr>
            <p:ph idx="1"/>
          </p:nvPr>
        </p:nvSpPr>
        <p:spPr>
          <a:xfrm>
            <a:off x="382279" y="2121408"/>
            <a:ext cx="6743845" cy="4050792"/>
          </a:xfrm>
        </p:spPr>
        <p:txBody>
          <a:bodyPr>
            <a:normAutofit/>
          </a:bodyPr>
          <a:lstStyle/>
          <a:p>
            <a:r>
              <a:rPr lang="en-US" sz="2400" b="1" dirty="0">
                <a:latin typeface="Century Gothic" panose="020B0502020202020204" pitchFamily="34" charset="0"/>
              </a:rPr>
              <a:t>Most Greek plays based on myths</a:t>
            </a:r>
          </a:p>
          <a:p>
            <a:r>
              <a:rPr lang="en-US" sz="2400" b="1" dirty="0">
                <a:latin typeface="Century Gothic" panose="020B0502020202020204" pitchFamily="34" charset="0"/>
              </a:rPr>
              <a:t>Myths = stories or legends</a:t>
            </a:r>
          </a:p>
          <a:p>
            <a:r>
              <a:rPr lang="en-US" sz="2400" b="1" dirty="0">
                <a:latin typeface="Century Gothic" panose="020B0502020202020204" pitchFamily="34" charset="0"/>
              </a:rPr>
              <a:t>Handed down in written form, or via stories</a:t>
            </a:r>
          </a:p>
          <a:p>
            <a:r>
              <a:rPr lang="en-US" sz="2400" b="1" dirty="0">
                <a:latin typeface="Century Gothic" panose="020B0502020202020204" pitchFamily="34" charset="0"/>
              </a:rPr>
              <a:t>The subject matter of most plays</a:t>
            </a:r>
          </a:p>
          <a:p>
            <a:r>
              <a:rPr lang="en-US" sz="2400" b="1" dirty="0">
                <a:latin typeface="Century Gothic" panose="020B0502020202020204" pitchFamily="34" charset="0"/>
              </a:rPr>
              <a:t>But before being performed, myths had to be </a:t>
            </a:r>
            <a:r>
              <a:rPr lang="en-US" sz="2400" b="1" i="1" u="sng" dirty="0">
                <a:latin typeface="Century Gothic" panose="020B0502020202020204" pitchFamily="34" charset="0"/>
              </a:rPr>
              <a:t>transformed into dramatic form</a:t>
            </a:r>
          </a:p>
        </p:txBody>
      </p:sp>
      <p:pic>
        <p:nvPicPr>
          <p:cNvPr id="5" name="Picture 4">
            <a:extLst>
              <a:ext uri="{FF2B5EF4-FFF2-40B4-BE49-F238E27FC236}">
                <a16:creationId xmlns:a16="http://schemas.microsoft.com/office/drawing/2014/main" id="{AC8C2928-EB95-DC4B-836D-B611E8DB7BE3}"/>
              </a:ext>
            </a:extLst>
          </p:cNvPr>
          <p:cNvPicPr>
            <a:picLocks noChangeAspect="1"/>
          </p:cNvPicPr>
          <p:nvPr/>
        </p:nvPicPr>
        <p:blipFill rotWithShape="1">
          <a:blip r:embed="rId4">
            <a:extLst>
              <a:ext uri="{28A0092B-C50C-407E-A947-70E740481C1C}">
                <a14:useLocalDpi xmlns:a14="http://schemas.microsoft.com/office/drawing/2010/main" val="0"/>
              </a:ext>
            </a:extLst>
          </a:blip>
          <a:srcRect l="35961" r="30161"/>
          <a:stretch/>
        </p:blipFill>
        <p:spPr>
          <a:xfrm>
            <a:off x="7545274" y="10"/>
            <a:ext cx="4646726" cy="6857990"/>
          </a:xfrm>
          <a:prstGeom prst="rect">
            <a:avLst/>
          </a:prstGeom>
        </p:spPr>
      </p:pic>
      <p:grpSp>
        <p:nvGrpSpPr>
          <p:cNvPr id="12" name="Group 11">
            <a:extLst>
              <a:ext uri="{FF2B5EF4-FFF2-40B4-BE49-F238E27FC236}">
                <a16:creationId xmlns:a16="http://schemas.microsoft.com/office/drawing/2014/main" id="{870D3EC9-277D-4DFB-90A3-9F5F5F9293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10D6A74E-11DD-496C-A37C-9F1EC3F3EA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C76A5638-2332-43A3-A49E-71C617413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56803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wearing masks&#10;&#10;Description automatically generated with low confidence">
            <a:extLst>
              <a:ext uri="{FF2B5EF4-FFF2-40B4-BE49-F238E27FC236}">
                <a16:creationId xmlns:a16="http://schemas.microsoft.com/office/drawing/2014/main" id="{9D577BC8-7664-FA43-8CF8-775F4CB8F68E}"/>
              </a:ext>
            </a:extLst>
          </p:cNvPr>
          <p:cNvPicPr>
            <a:picLocks noChangeAspect="1"/>
          </p:cNvPicPr>
          <p:nvPr/>
        </p:nvPicPr>
        <p:blipFill rotWithShape="1">
          <a:blip r:embed="rId2">
            <a:extLst>
              <a:ext uri="{28A0092B-C50C-407E-A947-70E740481C1C}">
                <a14:useLocalDpi xmlns:a14="http://schemas.microsoft.com/office/drawing/2010/main" val="0"/>
              </a:ext>
            </a:extLst>
          </a:blip>
          <a:srcRect r="6588" b="-1"/>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BBFC3D-49AD-2448-A629-868161EAAA6E}"/>
              </a:ext>
            </a:extLst>
          </p:cNvPr>
          <p:cNvSpPr>
            <a:spLocks noGrp="1"/>
          </p:cNvSpPr>
          <p:nvPr>
            <p:ph type="title"/>
          </p:nvPr>
        </p:nvSpPr>
        <p:spPr>
          <a:xfrm>
            <a:off x="838200" y="365125"/>
            <a:ext cx="3822189" cy="1899912"/>
          </a:xfrm>
        </p:spPr>
        <p:txBody>
          <a:bodyPr>
            <a:normAutofit/>
          </a:bodyPr>
          <a:lstStyle/>
          <a:p>
            <a:r>
              <a:rPr lang="en-US" sz="4000" b="1"/>
              <a:t>Greek Tragedy</a:t>
            </a:r>
          </a:p>
        </p:txBody>
      </p:sp>
      <p:sp>
        <p:nvSpPr>
          <p:cNvPr id="3" name="Content Placeholder 2">
            <a:extLst>
              <a:ext uri="{FF2B5EF4-FFF2-40B4-BE49-F238E27FC236}">
                <a16:creationId xmlns:a16="http://schemas.microsoft.com/office/drawing/2014/main" id="{5EF0BFA7-4AC6-9240-A3FE-A2FC1860BA4B}"/>
              </a:ext>
            </a:extLst>
          </p:cNvPr>
          <p:cNvSpPr>
            <a:spLocks noGrp="1"/>
          </p:cNvSpPr>
          <p:nvPr>
            <p:ph idx="1"/>
          </p:nvPr>
        </p:nvSpPr>
        <p:spPr>
          <a:xfrm>
            <a:off x="292042" y="1315081"/>
            <a:ext cx="3822189" cy="3742762"/>
          </a:xfrm>
        </p:spPr>
        <p:txBody>
          <a:bodyPr>
            <a:noAutofit/>
          </a:bodyPr>
          <a:lstStyle/>
          <a:p>
            <a:r>
              <a:rPr lang="en-US" dirty="0"/>
              <a:t>5</a:t>
            </a:r>
            <a:r>
              <a:rPr lang="en-US" baseline="30000" dirty="0"/>
              <a:t>th</a:t>
            </a:r>
            <a:r>
              <a:rPr lang="en-US" dirty="0"/>
              <a:t> century B.C.E. first surviving plays, they are </a:t>
            </a:r>
            <a:r>
              <a:rPr lang="en-US" b="1" dirty="0"/>
              <a:t>tragedies</a:t>
            </a:r>
          </a:p>
          <a:p>
            <a:r>
              <a:rPr lang="en-US" dirty="0"/>
              <a:t>The 3 best known writers of Greek Tragedy:</a:t>
            </a:r>
          </a:p>
          <a:p>
            <a:pPr lvl="1"/>
            <a:r>
              <a:rPr lang="en-US" sz="2800" dirty="0"/>
              <a:t>Aeschylus</a:t>
            </a:r>
          </a:p>
          <a:p>
            <a:pPr lvl="1"/>
            <a:r>
              <a:rPr lang="en-US" sz="2800" dirty="0"/>
              <a:t>Sophocles</a:t>
            </a:r>
          </a:p>
          <a:p>
            <a:pPr lvl="1"/>
            <a:r>
              <a:rPr lang="en-US" sz="2800" dirty="0"/>
              <a:t>Euripides</a:t>
            </a:r>
          </a:p>
        </p:txBody>
      </p:sp>
      <p:sp>
        <p:nvSpPr>
          <p:cNvPr id="4" name="TextBox 3">
            <a:extLst>
              <a:ext uri="{FF2B5EF4-FFF2-40B4-BE49-F238E27FC236}">
                <a16:creationId xmlns:a16="http://schemas.microsoft.com/office/drawing/2014/main" id="{651745ED-7A5B-5442-A073-ABFDA33FFED0}"/>
              </a:ext>
            </a:extLst>
          </p:cNvPr>
          <p:cNvSpPr txBox="1"/>
          <p:nvPr/>
        </p:nvSpPr>
        <p:spPr>
          <a:xfrm>
            <a:off x="8951494" y="4604084"/>
            <a:ext cx="3866147" cy="1938992"/>
          </a:xfrm>
          <a:prstGeom prst="rect">
            <a:avLst/>
          </a:prstGeom>
          <a:noFill/>
        </p:spPr>
        <p:txBody>
          <a:bodyPr wrap="square" rtlCol="0">
            <a:spAutoFit/>
          </a:bodyPr>
          <a:lstStyle/>
          <a:p>
            <a:r>
              <a:rPr lang="en-US" sz="4000" b="1" dirty="0"/>
              <a:t>First surviving plays are all tragedies</a:t>
            </a:r>
          </a:p>
        </p:txBody>
      </p:sp>
    </p:spTree>
    <p:extLst>
      <p:ext uri="{BB962C8B-B14F-4D97-AF65-F5344CB8AC3E}">
        <p14:creationId xmlns:p14="http://schemas.microsoft.com/office/powerpoint/2010/main" val="302193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EB9D992-2C07-41D6-A9B6-DA44569FFE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5" name="Oval 24">
              <a:extLst>
                <a:ext uri="{FF2B5EF4-FFF2-40B4-BE49-F238E27FC236}">
                  <a16:creationId xmlns:a16="http://schemas.microsoft.com/office/drawing/2014/main" id="{4EDA38AE-45B7-448D-BFD5-A87027CDC6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6" name="Oval 25">
              <a:extLst>
                <a:ext uri="{FF2B5EF4-FFF2-40B4-BE49-F238E27FC236}">
                  <a16:creationId xmlns:a16="http://schemas.microsoft.com/office/drawing/2014/main" id="{F4D3A6CF-3B0E-4565-A453-3F5B4993D1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28" name="Rectangle 27">
            <a:extLst>
              <a:ext uri="{FF2B5EF4-FFF2-40B4-BE49-F238E27FC236}">
                <a16:creationId xmlns:a16="http://schemas.microsoft.com/office/drawing/2014/main" id="{00DB65CC-5C14-40A8-80CF-0BC246110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5274" cy="68579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Title 1"/>
          <p:cNvSpPr>
            <a:spLocks noGrp="1"/>
          </p:cNvSpPr>
          <p:nvPr>
            <p:ph type="title"/>
          </p:nvPr>
        </p:nvSpPr>
        <p:spPr>
          <a:xfrm>
            <a:off x="400715" y="0"/>
            <a:ext cx="6743844" cy="1609344"/>
          </a:xfrm>
        </p:spPr>
        <p:txBody>
          <a:bodyPr vert="horz" lIns="91440" tIns="45720" rIns="91440" bIns="45720" rtlCol="0" anchor="ctr">
            <a:normAutofit/>
          </a:bodyPr>
          <a:lstStyle/>
          <a:p>
            <a:r>
              <a:rPr lang="en-US" b="1" dirty="0"/>
              <a:t>Aeschylus</a:t>
            </a:r>
            <a:endParaRPr lang="en-US" b="0" i="0" u="none" strike="noStrike" dirty="0"/>
          </a:p>
        </p:txBody>
      </p:sp>
      <p:sp>
        <p:nvSpPr>
          <p:cNvPr id="3" name="Text Placeholder 2"/>
          <p:cNvSpPr>
            <a:spLocks noGrp="1"/>
          </p:cNvSpPr>
          <p:nvPr>
            <p:ph type="body" idx="1"/>
          </p:nvPr>
        </p:nvSpPr>
        <p:spPr>
          <a:xfrm>
            <a:off x="149629" y="2121408"/>
            <a:ext cx="7395645" cy="4050792"/>
          </a:xfrm>
        </p:spPr>
        <p:txBody>
          <a:bodyPr vert="horz" lIns="91440" tIns="45720" rIns="91440" bIns="45720" rtlCol="0">
            <a:normAutofit/>
          </a:bodyPr>
          <a:lstStyle/>
          <a:p>
            <a:r>
              <a:rPr lang="en-US" sz="3200" b="0" i="0" u="none" strike="noStrike" baseline="0" dirty="0"/>
              <a:t>First to develop (extant) written drama </a:t>
            </a:r>
          </a:p>
          <a:p>
            <a:r>
              <a:rPr lang="en-US" sz="3200" b="0" i="0" u="none" strike="noStrike" baseline="0" dirty="0"/>
              <a:t>Founder of Greek drama - </a:t>
            </a:r>
            <a:r>
              <a:rPr lang="en-US" sz="3200" dirty="0"/>
              <a:t>hence </a:t>
            </a:r>
            <a:r>
              <a:rPr lang="en-US" sz="3200" b="0" i="0" u="none" strike="noStrike" baseline="0" dirty="0"/>
              <a:t>Western drama</a:t>
            </a:r>
          </a:p>
          <a:p>
            <a:r>
              <a:rPr lang="en-US" sz="3200" b="0" i="0" u="none" strike="noStrike" baseline="0" dirty="0"/>
              <a:t>Only wrote tragedies</a:t>
            </a:r>
          </a:p>
          <a:p>
            <a:r>
              <a:rPr lang="en-US" sz="3200" dirty="0"/>
              <a:t>Added a second actor: dialogue!</a:t>
            </a:r>
          </a:p>
          <a:p>
            <a:r>
              <a:rPr lang="en-US" sz="3200" dirty="0"/>
              <a:t>Reduced chorus from 50 to 12 </a:t>
            </a:r>
          </a:p>
          <a:p>
            <a:pPr lvl="1"/>
            <a:endParaRPr lang="en-US" b="0" i="0" u="none" strike="noStrike" baseline="0" dirty="0"/>
          </a:p>
        </p:txBody>
      </p:sp>
      <p:grpSp>
        <p:nvGrpSpPr>
          <p:cNvPr id="30" name="Group 29">
            <a:extLst>
              <a:ext uri="{FF2B5EF4-FFF2-40B4-BE49-F238E27FC236}">
                <a16:creationId xmlns:a16="http://schemas.microsoft.com/office/drawing/2014/main" id="{870D3EC9-277D-4DFB-90A3-9F5F5F9293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1" name="Oval 30">
              <a:extLst>
                <a:ext uri="{FF2B5EF4-FFF2-40B4-BE49-F238E27FC236}">
                  <a16:creationId xmlns:a16="http://schemas.microsoft.com/office/drawing/2014/main" id="{10D6A74E-11DD-496C-A37C-9F1EC3F3EA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2" name="Oval 31">
              <a:extLst>
                <a:ext uri="{FF2B5EF4-FFF2-40B4-BE49-F238E27FC236}">
                  <a16:creationId xmlns:a16="http://schemas.microsoft.com/office/drawing/2014/main" id="{C76A5638-2332-43A3-A49E-71C617413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3074" name="Picture 2" descr="The Oresteia&amp;#39; Is A Tepid Sendoff For Shakespeare Theatre&amp;#39;s Artistic  Director | DCist">
            <a:extLst>
              <a:ext uri="{FF2B5EF4-FFF2-40B4-BE49-F238E27FC236}">
                <a16:creationId xmlns:a16="http://schemas.microsoft.com/office/drawing/2014/main" id="{63B6836B-4A58-0A43-B11A-DAF84E0AF5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0940" y="2906804"/>
            <a:ext cx="4811060" cy="3608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46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EB9D992-2C07-41D6-A9B6-DA44569FFE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1" name="Oval 10">
              <a:extLst>
                <a:ext uri="{FF2B5EF4-FFF2-40B4-BE49-F238E27FC236}">
                  <a16:creationId xmlns:a16="http://schemas.microsoft.com/office/drawing/2014/main" id="{4EDA38AE-45B7-448D-BFD5-A87027CDC6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2" name="Oval 11">
              <a:extLst>
                <a:ext uri="{FF2B5EF4-FFF2-40B4-BE49-F238E27FC236}">
                  <a16:creationId xmlns:a16="http://schemas.microsoft.com/office/drawing/2014/main" id="{F4D3A6CF-3B0E-4565-A453-3F5B4993D1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14" name="Rectangle 13">
            <a:extLst>
              <a:ext uri="{FF2B5EF4-FFF2-40B4-BE49-F238E27FC236}">
                <a16:creationId xmlns:a16="http://schemas.microsoft.com/office/drawing/2014/main" id="{6B271163-1E03-43CD-BDE9-0233CAE1A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672" y="0"/>
            <a:ext cx="7540328" cy="68579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Title 1"/>
          <p:cNvSpPr>
            <a:spLocks noGrp="1"/>
          </p:cNvSpPr>
          <p:nvPr>
            <p:ph type="title"/>
          </p:nvPr>
        </p:nvSpPr>
        <p:spPr>
          <a:xfrm>
            <a:off x="4970108" y="-29192"/>
            <a:ext cx="6730277" cy="1609344"/>
          </a:xfrm>
          <a:ln>
            <a:noFill/>
          </a:ln>
        </p:spPr>
        <p:txBody>
          <a:bodyPr vert="horz" lIns="91440" tIns="45720" rIns="91440" bIns="45720" rtlCol="0" anchor="ctr">
            <a:normAutofit/>
          </a:bodyPr>
          <a:lstStyle/>
          <a:p>
            <a:r>
              <a:rPr lang="en-US" dirty="0"/>
              <a:t>Sophocles</a:t>
            </a:r>
            <a:endParaRPr lang="en-US" b="0" i="0" u="none" strike="noStrike" dirty="0"/>
          </a:p>
        </p:txBody>
      </p:sp>
      <p:sp>
        <p:nvSpPr>
          <p:cNvPr id="3" name="Text Placeholder 2"/>
          <p:cNvSpPr>
            <a:spLocks noGrp="1"/>
          </p:cNvSpPr>
          <p:nvPr>
            <p:ph type="body" idx="1"/>
          </p:nvPr>
        </p:nvSpPr>
        <p:spPr>
          <a:xfrm>
            <a:off x="4970108" y="2121408"/>
            <a:ext cx="7050095" cy="4050792"/>
          </a:xfrm>
        </p:spPr>
        <p:txBody>
          <a:bodyPr vert="horz" lIns="91440" tIns="45720" rIns="91440" bIns="45720" rtlCol="0">
            <a:normAutofit/>
          </a:bodyPr>
          <a:lstStyle/>
          <a:p>
            <a:pPr lvl="1"/>
            <a:r>
              <a:rPr lang="en-US" sz="3200" b="0" i="0" u="none" strike="noStrike" baseline="0" dirty="0"/>
              <a:t>Superb plot construction and poetry</a:t>
            </a:r>
          </a:p>
          <a:p>
            <a:pPr lvl="1"/>
            <a:r>
              <a:rPr lang="en-US" sz="3200" dirty="0"/>
              <a:t>I</a:t>
            </a:r>
            <a:r>
              <a:rPr lang="en-US" sz="3200" b="0" i="0" u="none" strike="noStrike" baseline="0" dirty="0"/>
              <a:t>ntroduces characters, then builds swiftly to climax  </a:t>
            </a:r>
          </a:p>
          <a:p>
            <a:pPr lvl="1"/>
            <a:r>
              <a:rPr lang="en-US" sz="3200" b="0" i="0" u="none" strike="noStrike" baseline="0" dirty="0"/>
              <a:t>Focus on the individual  </a:t>
            </a:r>
          </a:p>
          <a:p>
            <a:pPr lvl="1"/>
            <a:r>
              <a:rPr lang="en-US" sz="3200" dirty="0"/>
              <a:t>Wrote </a:t>
            </a:r>
            <a:r>
              <a:rPr lang="en-US" sz="3200" i="1" dirty="0"/>
              <a:t>Oedipus Rex </a:t>
            </a:r>
            <a:r>
              <a:rPr lang="en-US" sz="3200" dirty="0"/>
              <a:t>(more later …)</a:t>
            </a:r>
            <a:endParaRPr lang="en-US" sz="3200" b="0" i="0" u="none" strike="noStrike" baseline="0" dirty="0"/>
          </a:p>
        </p:txBody>
      </p:sp>
      <p:grpSp>
        <p:nvGrpSpPr>
          <p:cNvPr id="16" name="Group 15">
            <a:extLst>
              <a:ext uri="{FF2B5EF4-FFF2-40B4-BE49-F238E27FC236}">
                <a16:creationId xmlns:a16="http://schemas.microsoft.com/office/drawing/2014/main" id="{B3A84125-19BF-4B89-B0B6-72CD1A073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7" name="Oval 16">
              <a:extLst>
                <a:ext uri="{FF2B5EF4-FFF2-40B4-BE49-F238E27FC236}">
                  <a16:creationId xmlns:a16="http://schemas.microsoft.com/office/drawing/2014/main" id="{ABCDD38B-753F-4DF4-8B85-FD3D5A11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9A78B783-89C6-45C9-95E7-2441AC748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2050" name="Picture 2">
            <a:extLst>
              <a:ext uri="{FF2B5EF4-FFF2-40B4-BE49-F238E27FC236}">
                <a16:creationId xmlns:a16="http://schemas.microsoft.com/office/drawing/2014/main" id="{5DA02FA1-7228-5249-8CF3-22CCBB78B8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797" y="2121408"/>
            <a:ext cx="4296305" cy="3261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653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EB9D992-2C07-41D6-A9B6-DA44569FFE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1" name="Oval 10">
              <a:extLst>
                <a:ext uri="{FF2B5EF4-FFF2-40B4-BE49-F238E27FC236}">
                  <a16:creationId xmlns:a16="http://schemas.microsoft.com/office/drawing/2014/main" id="{4EDA38AE-45B7-448D-BFD5-A87027CDC6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2" name="Oval 11">
              <a:extLst>
                <a:ext uri="{FF2B5EF4-FFF2-40B4-BE49-F238E27FC236}">
                  <a16:creationId xmlns:a16="http://schemas.microsoft.com/office/drawing/2014/main" id="{F4D3A6CF-3B0E-4565-A453-3F5B4993D1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14" name="Rectangle 13">
            <a:extLst>
              <a:ext uri="{FF2B5EF4-FFF2-40B4-BE49-F238E27FC236}">
                <a16:creationId xmlns:a16="http://schemas.microsoft.com/office/drawing/2014/main" id="{00DB65CC-5C14-40A8-80CF-0BC246110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5274" cy="68579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Title 1"/>
          <p:cNvSpPr>
            <a:spLocks noGrp="1"/>
          </p:cNvSpPr>
          <p:nvPr>
            <p:ph type="title"/>
          </p:nvPr>
        </p:nvSpPr>
        <p:spPr>
          <a:xfrm>
            <a:off x="400715" y="-1"/>
            <a:ext cx="6743844" cy="1609344"/>
          </a:xfrm>
        </p:spPr>
        <p:txBody>
          <a:bodyPr vert="horz" lIns="91440" tIns="45720" rIns="91440" bIns="45720" rtlCol="0" anchor="ctr">
            <a:normAutofit/>
          </a:bodyPr>
          <a:lstStyle/>
          <a:p>
            <a:r>
              <a:rPr lang="en-US" b="1" dirty="0"/>
              <a:t>Euripides</a:t>
            </a:r>
            <a:endParaRPr lang="en-US" b="1" i="0" u="none" strike="noStrike" dirty="0"/>
          </a:p>
        </p:txBody>
      </p:sp>
      <p:sp>
        <p:nvSpPr>
          <p:cNvPr id="3" name="Text Placeholder 2"/>
          <p:cNvSpPr>
            <a:spLocks noGrp="1"/>
          </p:cNvSpPr>
          <p:nvPr>
            <p:ph type="body" idx="1"/>
          </p:nvPr>
        </p:nvSpPr>
        <p:spPr>
          <a:xfrm>
            <a:off x="400714" y="1739023"/>
            <a:ext cx="6743845" cy="4050792"/>
          </a:xfrm>
        </p:spPr>
        <p:txBody>
          <a:bodyPr vert="horz" lIns="91440" tIns="45720" rIns="91440" bIns="45720" rtlCol="0">
            <a:noAutofit/>
          </a:bodyPr>
          <a:lstStyle/>
          <a:p>
            <a:pPr lvl="1"/>
            <a:r>
              <a:rPr lang="en-US" sz="2800" b="0" i="0" u="none" strike="noStrike" baseline="0" dirty="0"/>
              <a:t>The most “modern”</a:t>
            </a:r>
            <a:r>
              <a:rPr lang="en-US" sz="2800" dirty="0"/>
              <a:t> </a:t>
            </a:r>
          </a:p>
          <a:p>
            <a:pPr lvl="1"/>
            <a:r>
              <a:rPr lang="en-US" sz="2800" dirty="0"/>
              <a:t>Portrayed gods as human and fallible</a:t>
            </a:r>
          </a:p>
          <a:p>
            <a:pPr lvl="1"/>
            <a:r>
              <a:rPr lang="en-US" sz="2800" dirty="0"/>
              <a:t>Believable female characters</a:t>
            </a:r>
          </a:p>
          <a:p>
            <a:pPr lvl="1"/>
            <a:r>
              <a:rPr lang="en-US" sz="2800" b="0" i="0" u="none" strike="noStrike" baseline="0" dirty="0"/>
              <a:t>Mixed comedy &amp; tragedy</a:t>
            </a:r>
          </a:p>
          <a:p>
            <a:pPr lvl="1"/>
            <a:r>
              <a:rPr lang="en-US" sz="2800" dirty="0"/>
              <a:t>Wrote </a:t>
            </a:r>
            <a:r>
              <a:rPr lang="en-US" sz="2800" i="1" dirty="0"/>
              <a:t>Medea (</a:t>
            </a:r>
            <a:r>
              <a:rPr lang="en-US" sz="2800" dirty="0"/>
              <a:t>and the only surviving </a:t>
            </a:r>
            <a:r>
              <a:rPr lang="en-US" sz="2800" i="1" dirty="0"/>
              <a:t>satyr play)</a:t>
            </a:r>
          </a:p>
          <a:p>
            <a:pPr lvl="1"/>
            <a:endParaRPr lang="en-US" sz="2800" b="0" i="0" u="none" strike="noStrike" baseline="0" dirty="0"/>
          </a:p>
        </p:txBody>
      </p:sp>
      <p:grpSp>
        <p:nvGrpSpPr>
          <p:cNvPr id="16" name="Group 15">
            <a:extLst>
              <a:ext uri="{FF2B5EF4-FFF2-40B4-BE49-F238E27FC236}">
                <a16:creationId xmlns:a16="http://schemas.microsoft.com/office/drawing/2014/main" id="{870D3EC9-277D-4DFB-90A3-9F5F5F9293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7" name="Oval 16">
              <a:extLst>
                <a:ext uri="{FF2B5EF4-FFF2-40B4-BE49-F238E27FC236}">
                  <a16:creationId xmlns:a16="http://schemas.microsoft.com/office/drawing/2014/main" id="{10D6A74E-11DD-496C-A37C-9F1EC3F3EA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C76A5638-2332-43A3-A49E-71C617413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1026" name="Picture 2">
            <a:extLst>
              <a:ext uri="{FF2B5EF4-FFF2-40B4-BE49-F238E27FC236}">
                <a16:creationId xmlns:a16="http://schemas.microsoft.com/office/drawing/2014/main" id="{07BAC221-F22B-C144-BDF4-8FD23B2814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3260" y="-1"/>
            <a:ext cx="2317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99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B9D992-2C07-41D6-A9B6-DA44569FFE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 name="Oval 9">
              <a:extLst>
                <a:ext uri="{FF2B5EF4-FFF2-40B4-BE49-F238E27FC236}">
                  <a16:creationId xmlns:a16="http://schemas.microsoft.com/office/drawing/2014/main" id="{4EDA38AE-45B7-448D-BFD5-A87027CDC6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a:extLst>
                <a:ext uri="{FF2B5EF4-FFF2-40B4-BE49-F238E27FC236}">
                  <a16:creationId xmlns:a16="http://schemas.microsoft.com/office/drawing/2014/main" id="{F4D3A6CF-3B0E-4565-A453-3F5B4993D1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4" name="Picture 3" descr="In this scene from The Bacchae, fourteen figures line the stage. Some stand and some crouch, but all wear orange robes that cover their entire bodies except for their masks, which feature open mouths and blank expressions."/>
          <p:cNvPicPr>
            <a:picLocks noChangeAspect="1"/>
          </p:cNvPicPr>
          <p:nvPr/>
        </p:nvPicPr>
        <p:blipFill rotWithShape="1">
          <a:blip r:embed="rId5">
            <a:extLst>
              <a:ext uri="{28A0092B-C50C-407E-A947-70E740481C1C}">
                <a14:useLocalDpi xmlns:a14="http://schemas.microsoft.com/office/drawing/2010/main" val="0"/>
              </a:ext>
            </a:extLst>
          </a:blip>
          <a:srcRect l="39713" r="14212" b="-1"/>
          <a:stretch/>
        </p:blipFill>
        <p:spPr>
          <a:xfrm>
            <a:off x="3344" y="10"/>
            <a:ext cx="4646726" cy="6857990"/>
          </a:xfrm>
          <a:prstGeom prst="rect">
            <a:avLst/>
          </a:prstGeom>
        </p:spPr>
      </p:pic>
      <p:sp>
        <p:nvSpPr>
          <p:cNvPr id="13" name="Rectangle 12">
            <a:extLst>
              <a:ext uri="{FF2B5EF4-FFF2-40B4-BE49-F238E27FC236}">
                <a16:creationId xmlns:a16="http://schemas.microsoft.com/office/drawing/2014/main" id="{6B271163-1E03-43CD-BDE9-0233CAE1A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672" y="0"/>
            <a:ext cx="7540328" cy="6857999"/>
          </a:xfrm>
          <a:prstGeom prst="rect">
            <a:avLst/>
          </a:prstGeom>
          <a:blipFill dpi="0" rotWithShape="1">
            <a:blip r:embed="rId6">
              <a:alphaModFix amt="60000"/>
              <a:lum bright="70000" contrast="-70000"/>
              <a:extLst>
                <a:ext uri="{BEBA8EAE-BF5A-486C-A8C5-ECC9F3942E4B}">
                  <a14:imgProps xmlns:a14="http://schemas.microsoft.com/office/drawing/2010/main">
                    <a14:imgLayer r:embed="rId7">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Title 1"/>
          <p:cNvSpPr>
            <a:spLocks noGrp="1"/>
          </p:cNvSpPr>
          <p:nvPr>
            <p:ph type="title"/>
          </p:nvPr>
        </p:nvSpPr>
        <p:spPr>
          <a:xfrm>
            <a:off x="4970108" y="-1"/>
            <a:ext cx="6730277" cy="1609344"/>
          </a:xfrm>
          <a:ln>
            <a:noFill/>
          </a:ln>
        </p:spPr>
        <p:txBody>
          <a:bodyPr vert="horz" lIns="91440" tIns="45720" rIns="91440" bIns="45720" rtlCol="0" anchor="ctr">
            <a:normAutofit/>
          </a:bodyPr>
          <a:lstStyle/>
          <a:p>
            <a:r>
              <a:rPr lang="en-US" b="1" i="0" u="none" strike="noStrike" dirty="0"/>
              <a:t>The Chorus</a:t>
            </a:r>
          </a:p>
        </p:txBody>
      </p:sp>
      <p:sp>
        <p:nvSpPr>
          <p:cNvPr id="3" name="Text Placeholder 2"/>
          <p:cNvSpPr>
            <a:spLocks noGrp="1"/>
          </p:cNvSpPr>
          <p:nvPr>
            <p:ph type="body" idx="1"/>
          </p:nvPr>
        </p:nvSpPr>
        <p:spPr>
          <a:xfrm>
            <a:off x="4970109" y="2121408"/>
            <a:ext cx="6730276" cy="4050792"/>
          </a:xfrm>
        </p:spPr>
        <p:txBody>
          <a:bodyPr vert="horz" lIns="91440" tIns="45720" rIns="91440" bIns="45720" rtlCol="0">
            <a:normAutofit/>
          </a:bodyPr>
          <a:lstStyle/>
          <a:p>
            <a:pPr lvl="0"/>
            <a:r>
              <a:rPr lang="en-US" sz="2400" dirty="0"/>
              <a:t>Provided exposition &amp; commented on action</a:t>
            </a:r>
          </a:p>
          <a:p>
            <a:pPr lvl="0"/>
            <a:r>
              <a:rPr lang="en-US" sz="2400" dirty="0"/>
              <a:t>Interacted with other characters</a:t>
            </a:r>
          </a:p>
          <a:p>
            <a:pPr lvl="0"/>
            <a:r>
              <a:rPr lang="en-US" sz="2400" dirty="0"/>
              <a:t>Described offstage action</a:t>
            </a:r>
          </a:p>
          <a:p>
            <a:pPr lvl="0"/>
            <a:r>
              <a:rPr lang="en-US" sz="2400" dirty="0"/>
              <a:t>Acted as the “ideal spectator”  </a:t>
            </a:r>
            <a:endParaRPr lang="en-US" sz="2400" b="0" i="0" u="none" strike="noStrike" baseline="0" dirty="0"/>
          </a:p>
          <a:p>
            <a:pPr marL="0" lvl="0"/>
            <a:endParaRPr lang="en-US" sz="2400" b="0" i="0" u="none" strike="noStrike" baseline="0" dirty="0"/>
          </a:p>
        </p:txBody>
      </p:sp>
      <p:grpSp>
        <p:nvGrpSpPr>
          <p:cNvPr id="15" name="Group 14">
            <a:extLst>
              <a:ext uri="{FF2B5EF4-FFF2-40B4-BE49-F238E27FC236}">
                <a16:creationId xmlns:a16="http://schemas.microsoft.com/office/drawing/2014/main" id="{B3A84125-19BF-4B89-B0B6-72CD1A073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ABCDD38B-753F-4DF4-8B85-FD3D5A11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9A78B783-89C6-45C9-95E7-2441AC748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51576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1"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3"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4"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p:cNvSpPr>
            <a:spLocks noGrp="1"/>
          </p:cNvSpPr>
          <p:nvPr>
            <p:ph type="title"/>
          </p:nvPr>
        </p:nvSpPr>
        <p:spPr>
          <a:xfrm>
            <a:off x="535020" y="685800"/>
            <a:ext cx="2780271" cy="5105400"/>
          </a:xfrm>
        </p:spPr>
        <p:txBody>
          <a:bodyPr vert="horz" lIns="91440" tIns="45720" rIns="91440" bIns="45720" rtlCol="0" anchor="ctr">
            <a:normAutofit/>
          </a:bodyPr>
          <a:lstStyle/>
          <a:p>
            <a:pPr algn="l"/>
            <a:r>
              <a:rPr lang="en-US" sz="4000" b="0" i="0" u="none" strike="noStrike" kern="1200" baseline="0">
                <a:solidFill>
                  <a:srgbClr val="FFFFFF"/>
                </a:solidFill>
                <a:latin typeface="+mj-lt"/>
                <a:ea typeface="+mj-ea"/>
                <a:cs typeface="+mj-cs"/>
              </a:rPr>
              <a:t>The Golden Age of Greece (5</a:t>
            </a:r>
            <a:r>
              <a:rPr lang="en-US" sz="4000" b="0" i="0" u="none" strike="noStrike" kern="1200" baseline="30000">
                <a:solidFill>
                  <a:srgbClr val="FFFFFF"/>
                </a:solidFill>
                <a:latin typeface="+mj-lt"/>
                <a:ea typeface="+mj-ea"/>
                <a:cs typeface="+mj-cs"/>
              </a:rPr>
              <a:t>th</a:t>
            </a:r>
            <a:r>
              <a:rPr lang="en-US" sz="4000" b="0" i="0" u="none" strike="noStrike" kern="1200" baseline="0">
                <a:solidFill>
                  <a:srgbClr val="FFFFFF"/>
                </a:solidFill>
                <a:latin typeface="+mj-lt"/>
                <a:ea typeface="+mj-ea"/>
                <a:cs typeface="+mj-cs"/>
              </a:rPr>
              <a:t> century b.c.e.)</a:t>
            </a:r>
          </a:p>
        </p:txBody>
      </p:sp>
      <p:graphicFrame>
        <p:nvGraphicFramePr>
          <p:cNvPr id="14" name="Text Placeholder 2">
            <a:extLst>
              <a:ext uri="{FF2B5EF4-FFF2-40B4-BE49-F238E27FC236}">
                <a16:creationId xmlns:a16="http://schemas.microsoft.com/office/drawing/2014/main" id="{EB6A1178-66DE-1561-46D8-5B51B2D39DC4}"/>
              </a:ext>
            </a:extLst>
          </p:cNvPr>
          <p:cNvGraphicFramePr/>
          <p:nvPr>
            <p:extLst>
              <p:ext uri="{D42A27DB-BD31-4B8C-83A1-F6EECF244321}">
                <p14:modId xmlns:p14="http://schemas.microsoft.com/office/powerpoint/2010/main" val="4255945281"/>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416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EB9D992-2C07-41D6-A9B6-DA44569FFE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1" name="Oval 10">
              <a:extLst>
                <a:ext uri="{FF2B5EF4-FFF2-40B4-BE49-F238E27FC236}">
                  <a16:creationId xmlns:a16="http://schemas.microsoft.com/office/drawing/2014/main" id="{4EDA38AE-45B7-448D-BFD5-A87027CDC6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2" name="Oval 11">
              <a:extLst>
                <a:ext uri="{FF2B5EF4-FFF2-40B4-BE49-F238E27FC236}">
                  <a16:creationId xmlns:a16="http://schemas.microsoft.com/office/drawing/2014/main" id="{F4D3A6CF-3B0E-4565-A453-3F5B4993D1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5" name="Picture 4">
            <a:extLst>
              <a:ext uri="{FF2B5EF4-FFF2-40B4-BE49-F238E27FC236}">
                <a16:creationId xmlns:a16="http://schemas.microsoft.com/office/drawing/2014/main" id="{F28E7974-90CB-B14D-BDBE-4E6562B9DA9F}"/>
              </a:ext>
            </a:extLst>
          </p:cNvPr>
          <p:cNvPicPr>
            <a:picLocks noChangeAspect="1"/>
          </p:cNvPicPr>
          <p:nvPr/>
        </p:nvPicPr>
        <p:blipFill rotWithShape="1">
          <a:blip r:embed="rId4">
            <a:extLst>
              <a:ext uri="{28A0092B-C50C-407E-A947-70E740481C1C}">
                <a14:useLocalDpi xmlns:a14="http://schemas.microsoft.com/office/drawing/2010/main" val="0"/>
              </a:ext>
            </a:extLst>
          </a:blip>
          <a:srcRect l="8721" r="9971"/>
          <a:stretch/>
        </p:blipFill>
        <p:spPr>
          <a:xfrm>
            <a:off x="3344" y="10"/>
            <a:ext cx="4646726" cy="6857990"/>
          </a:xfrm>
          <a:prstGeom prst="rect">
            <a:avLst/>
          </a:prstGeom>
        </p:spPr>
      </p:pic>
      <p:sp>
        <p:nvSpPr>
          <p:cNvPr id="14" name="Rectangle 13">
            <a:extLst>
              <a:ext uri="{FF2B5EF4-FFF2-40B4-BE49-F238E27FC236}">
                <a16:creationId xmlns:a16="http://schemas.microsoft.com/office/drawing/2014/main" id="{6B271163-1E03-43CD-BDE9-0233CAE1A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672" y="0"/>
            <a:ext cx="7540328" cy="68579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61AB1CD1-7EFA-BE43-B519-DAA989B4A94C}"/>
              </a:ext>
            </a:extLst>
          </p:cNvPr>
          <p:cNvSpPr>
            <a:spLocks noGrp="1"/>
          </p:cNvSpPr>
          <p:nvPr>
            <p:ph type="title"/>
          </p:nvPr>
        </p:nvSpPr>
        <p:spPr>
          <a:xfrm>
            <a:off x="4970109" y="484632"/>
            <a:ext cx="6730277" cy="1609344"/>
          </a:xfrm>
          <a:ln>
            <a:noFill/>
          </a:ln>
        </p:spPr>
        <p:txBody>
          <a:bodyPr vert="horz" lIns="91440" tIns="45720" rIns="91440" bIns="45720" rtlCol="0" anchor="ctr">
            <a:normAutofit/>
          </a:bodyPr>
          <a:lstStyle/>
          <a:p>
            <a:r>
              <a:rPr lang="en-US" sz="3400" dirty="0"/>
              <a:t>Aristotle &amp; </a:t>
            </a:r>
            <a:r>
              <a:rPr lang="en-US" sz="3400" i="1" dirty="0"/>
              <a:t>The Poetics</a:t>
            </a:r>
            <a:br>
              <a:rPr lang="en-US" sz="3400" i="1" dirty="0"/>
            </a:br>
            <a:r>
              <a:rPr lang="en-US" sz="3400" dirty="0"/>
              <a:t>(analysis of climactic drama)</a:t>
            </a:r>
            <a:endParaRPr lang="en-US" sz="3400" i="1" dirty="0"/>
          </a:p>
        </p:txBody>
      </p:sp>
      <p:sp>
        <p:nvSpPr>
          <p:cNvPr id="3" name="Text Placeholder 2">
            <a:extLst>
              <a:ext uri="{FF2B5EF4-FFF2-40B4-BE49-F238E27FC236}">
                <a16:creationId xmlns:a16="http://schemas.microsoft.com/office/drawing/2014/main" id="{9944EF4A-9203-674B-88FC-72D6282B09E5}"/>
              </a:ext>
            </a:extLst>
          </p:cNvPr>
          <p:cNvSpPr>
            <a:spLocks noGrp="1"/>
          </p:cNvSpPr>
          <p:nvPr>
            <p:ph type="body" idx="1"/>
          </p:nvPr>
        </p:nvSpPr>
        <p:spPr>
          <a:xfrm>
            <a:off x="4970109" y="2121408"/>
            <a:ext cx="6730276" cy="4050792"/>
          </a:xfrm>
        </p:spPr>
        <p:txBody>
          <a:bodyPr vert="horz" lIns="91440" tIns="45720" rIns="91440" bIns="45720" rtlCol="0">
            <a:normAutofit/>
          </a:bodyPr>
          <a:lstStyle/>
          <a:p>
            <a:r>
              <a:rPr lang="en-US" sz="2400" dirty="0"/>
              <a:t>Greek </a:t>
            </a:r>
            <a:r>
              <a:rPr lang="en-US" sz="2400" b="1" dirty="0"/>
              <a:t>PHILOSOPHER </a:t>
            </a:r>
          </a:p>
          <a:p>
            <a:pPr lvl="1"/>
            <a:r>
              <a:rPr lang="en-US" sz="2200" dirty="0"/>
              <a:t>(not a playwright)</a:t>
            </a:r>
          </a:p>
          <a:p>
            <a:pPr lvl="1"/>
            <a:r>
              <a:rPr lang="en-US" sz="2200" dirty="0"/>
              <a:t>(not to be confused with Aeschylus)</a:t>
            </a:r>
          </a:p>
          <a:p>
            <a:r>
              <a:rPr lang="en-US" sz="2400" dirty="0"/>
              <a:t>1</a:t>
            </a:r>
            <a:r>
              <a:rPr lang="en-US" sz="2400" baseline="30000" dirty="0"/>
              <a:t>st</a:t>
            </a:r>
            <a:r>
              <a:rPr lang="en-US" sz="2400" dirty="0"/>
              <a:t> in western history to analyze drama </a:t>
            </a:r>
          </a:p>
          <a:p>
            <a:r>
              <a:rPr lang="en-US" sz="2400" dirty="0"/>
              <a:t>Wrote </a:t>
            </a:r>
            <a:r>
              <a:rPr lang="en-US" sz="2400" i="1" dirty="0"/>
              <a:t>The Poetics</a:t>
            </a:r>
            <a:r>
              <a:rPr lang="en-US" sz="2400" dirty="0"/>
              <a:t>, classic primer on dramatic writing</a:t>
            </a:r>
          </a:p>
          <a:p>
            <a:r>
              <a:rPr lang="en-US" sz="2400" dirty="0"/>
              <a:t>Analyzed Climactic Drama (aka Crisis Drama)</a:t>
            </a:r>
          </a:p>
        </p:txBody>
      </p:sp>
      <p:grpSp>
        <p:nvGrpSpPr>
          <p:cNvPr id="16" name="Group 15">
            <a:extLst>
              <a:ext uri="{FF2B5EF4-FFF2-40B4-BE49-F238E27FC236}">
                <a16:creationId xmlns:a16="http://schemas.microsoft.com/office/drawing/2014/main" id="{B3A84125-19BF-4B89-B0B6-72CD1A073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7" name="Oval 16">
              <a:extLst>
                <a:ext uri="{FF2B5EF4-FFF2-40B4-BE49-F238E27FC236}">
                  <a16:creationId xmlns:a16="http://schemas.microsoft.com/office/drawing/2014/main" id="{ABCDD38B-753F-4DF4-8B85-FD3D5A11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9A78B783-89C6-45C9-95E7-2441AC748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02929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walking down the street&#10;&#10;Description automatically generated">
            <a:extLst>
              <a:ext uri="{FF2B5EF4-FFF2-40B4-BE49-F238E27FC236}">
                <a16:creationId xmlns:a16="http://schemas.microsoft.com/office/drawing/2014/main" id="{3CFF82A3-65E3-B34D-92CC-86C9DFACAAA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543" b="188"/>
          <a:stretch/>
        </p:blipFill>
        <p:spPr>
          <a:xfrm>
            <a:off x="20" y="10"/>
            <a:ext cx="12191980" cy="6857989"/>
          </a:xfrm>
          <a:prstGeom prst="rect">
            <a:avLst/>
          </a:prstGeom>
        </p:spPr>
      </p:pic>
      <p:sp>
        <p:nvSpPr>
          <p:cNvPr id="2" name="Title 1">
            <a:extLst>
              <a:ext uri="{FF2B5EF4-FFF2-40B4-BE49-F238E27FC236}">
                <a16:creationId xmlns:a16="http://schemas.microsoft.com/office/drawing/2014/main" id="{C014DE63-AE5C-944A-9C32-3EF95CE23B49}"/>
              </a:ext>
            </a:extLst>
          </p:cNvPr>
          <p:cNvSpPr>
            <a:spLocks noGrp="1"/>
          </p:cNvSpPr>
          <p:nvPr>
            <p:ph type="title"/>
          </p:nvPr>
        </p:nvSpPr>
        <p:spPr>
          <a:xfrm>
            <a:off x="1048850" y="2413309"/>
            <a:ext cx="9966960" cy="3035808"/>
          </a:xfrm>
        </p:spPr>
        <p:txBody>
          <a:bodyPr vert="horz" lIns="91440" tIns="45720" rIns="91440" bIns="45720" rtlCol="0" anchor="b">
            <a:normAutofit/>
          </a:bodyPr>
          <a:lstStyle/>
          <a:p>
            <a:pPr>
              <a:lnSpc>
                <a:spcPct val="80000"/>
              </a:lnSpc>
            </a:pPr>
            <a:r>
              <a:rPr lang="en-US" sz="7200" u="sng" kern="1200" cap="none" baseline="0" dirty="0">
                <a:solidFill>
                  <a:srgbClr val="FFFFFF"/>
                </a:solidFill>
                <a:latin typeface="+mj-lt"/>
                <a:ea typeface="+mj-ea"/>
                <a:cs typeface="+mj-cs"/>
              </a:rPr>
              <a:t>The Poetics</a:t>
            </a:r>
            <a:br>
              <a:rPr lang="en-US" sz="7200" u="sng" kern="1200" cap="none" baseline="0" dirty="0">
                <a:solidFill>
                  <a:srgbClr val="FFFFFF"/>
                </a:solidFill>
                <a:latin typeface="+mj-lt"/>
                <a:ea typeface="+mj-ea"/>
                <a:cs typeface="+mj-cs"/>
              </a:rPr>
            </a:br>
            <a:r>
              <a:rPr lang="en-US" sz="7200" kern="1200" cap="none" baseline="0" dirty="0">
                <a:solidFill>
                  <a:srgbClr val="FFFFFF"/>
                </a:solidFill>
                <a:latin typeface="+mj-lt"/>
                <a:ea typeface="+mj-ea"/>
                <a:cs typeface="+mj-cs"/>
              </a:rPr>
              <a:t>by Aristotle</a:t>
            </a:r>
          </a:p>
        </p:txBody>
      </p:sp>
      <p:sp>
        <p:nvSpPr>
          <p:cNvPr id="4" name="Text Placeholder 3">
            <a:extLst>
              <a:ext uri="{FF2B5EF4-FFF2-40B4-BE49-F238E27FC236}">
                <a16:creationId xmlns:a16="http://schemas.microsoft.com/office/drawing/2014/main" id="{18EE0E28-329D-E14B-B075-43B37254FE57}"/>
              </a:ext>
            </a:extLst>
          </p:cNvPr>
          <p:cNvSpPr>
            <a:spLocks noGrp="1"/>
          </p:cNvSpPr>
          <p:nvPr>
            <p:ph type="body" sz="half" idx="2"/>
          </p:nvPr>
        </p:nvSpPr>
        <p:spPr>
          <a:xfrm>
            <a:off x="1048850" y="6199401"/>
            <a:ext cx="9167479" cy="1069848"/>
          </a:xfrm>
        </p:spPr>
        <p:txBody>
          <a:bodyPr vert="horz" lIns="91440" tIns="45720" rIns="91440" bIns="45720" rtlCol="0">
            <a:normAutofit/>
          </a:bodyPr>
          <a:lstStyle/>
          <a:p>
            <a:pPr>
              <a:lnSpc>
                <a:spcPct val="90000"/>
              </a:lnSpc>
              <a:spcBef>
                <a:spcPts val="1200"/>
              </a:spcBef>
            </a:pPr>
            <a:r>
              <a:rPr lang="en-US" sz="3200" b="1" dirty="0">
                <a:solidFill>
                  <a:schemeClr val="tx1"/>
                </a:solidFill>
              </a:rPr>
              <a:t>Every story has a beginning, middle, and end</a:t>
            </a:r>
          </a:p>
        </p:txBody>
      </p:sp>
    </p:spTree>
    <p:extLst>
      <p:ext uri="{BB962C8B-B14F-4D97-AF65-F5344CB8AC3E}">
        <p14:creationId xmlns:p14="http://schemas.microsoft.com/office/powerpoint/2010/main" val="8907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9" name="Oval 8">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2" name="Rectangle 11">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B15AF98-EF51-DD42-8C78-38230EE370EA}"/>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lang="en-US" sz="5400" cap="all"/>
              <a:t>Vocabulary</a:t>
            </a:r>
          </a:p>
        </p:txBody>
      </p:sp>
      <p:sp>
        <p:nvSpPr>
          <p:cNvPr id="3" name="Text Placeholder 2">
            <a:extLst>
              <a:ext uri="{FF2B5EF4-FFF2-40B4-BE49-F238E27FC236}">
                <a16:creationId xmlns:a16="http://schemas.microsoft.com/office/drawing/2014/main" id="{0AAB845B-9447-2E41-9684-3103C5E20EB9}"/>
              </a:ext>
            </a:extLst>
          </p:cNvPr>
          <p:cNvSpPr>
            <a:spLocks noGrp="1"/>
          </p:cNvSpPr>
          <p:nvPr>
            <p:ph type="body" idx="1"/>
          </p:nvPr>
        </p:nvSpPr>
        <p:spPr>
          <a:xfrm>
            <a:off x="1069848" y="2320412"/>
            <a:ext cx="10058400" cy="3851787"/>
          </a:xfrm>
        </p:spPr>
        <p:txBody>
          <a:bodyPr vert="horz" lIns="91440" tIns="45720" rIns="91440" bIns="45720" rtlCol="0">
            <a:normAutofit/>
          </a:bodyPr>
          <a:lstStyle/>
          <a:p>
            <a:pPr lvl="0"/>
            <a:r>
              <a:rPr lang="en-US" sz="3200" b="1" dirty="0"/>
              <a:t>Protagonist</a:t>
            </a:r>
            <a:r>
              <a:rPr lang="en-US" sz="3200" dirty="0"/>
              <a:t> – the tragic hero - usually a royal in Greek Tragedy</a:t>
            </a:r>
          </a:p>
          <a:p>
            <a:pPr lvl="0"/>
            <a:r>
              <a:rPr lang="en-US" sz="3200" b="1" dirty="0"/>
              <a:t>Antagonist </a:t>
            </a:r>
            <a:r>
              <a:rPr lang="en-US" sz="3200" dirty="0"/>
              <a:t>– the person </a:t>
            </a:r>
            <a:r>
              <a:rPr lang="en-US" sz="3200"/>
              <a:t>or thing who </a:t>
            </a:r>
            <a:r>
              <a:rPr lang="en-US" sz="3200" dirty="0"/>
              <a:t>opposes </a:t>
            </a:r>
            <a:r>
              <a:rPr lang="en-US" sz="3200"/>
              <a:t>the Protagonist (can be non-human)</a:t>
            </a:r>
            <a:endParaRPr lang="en-US" sz="3200" dirty="0"/>
          </a:p>
          <a:p>
            <a:r>
              <a:rPr lang="en-US" sz="3200" b="1" dirty="0"/>
              <a:t>Hamartia</a:t>
            </a:r>
            <a:r>
              <a:rPr lang="en-US" sz="3200" dirty="0"/>
              <a:t> – “missing the mark” - either a tragic flaw, or a critical mistake by protagonist</a:t>
            </a:r>
          </a:p>
          <a:p>
            <a:endParaRPr lang="en-US" dirty="0"/>
          </a:p>
        </p:txBody>
      </p:sp>
      <p:sp>
        <p:nvSpPr>
          <p:cNvPr id="20" name="Oval 19">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6693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5F7A222-410D-4EDF-ABC1-D830A294B2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5177537F-39CD-4043-941B-836B1731D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34AD77B8-9F79-4842-ACDF-E9598ABA8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6" name="Rectangle 15">
            <a:extLst>
              <a:ext uri="{FF2B5EF4-FFF2-40B4-BE49-F238E27FC236}">
                <a16:creationId xmlns:a16="http://schemas.microsoft.com/office/drawing/2014/main" id="{6709138F-8BF1-40DF-B2EB-61DEDE1D3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5274"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363F9A37-1E93-C44A-8C80-83A37063AFBF}"/>
              </a:ext>
            </a:extLst>
          </p:cNvPr>
          <p:cNvSpPr>
            <a:spLocks noGrp="1"/>
          </p:cNvSpPr>
          <p:nvPr>
            <p:ph type="title"/>
          </p:nvPr>
        </p:nvSpPr>
        <p:spPr>
          <a:xfrm>
            <a:off x="400715" y="0"/>
            <a:ext cx="6743844" cy="1609344"/>
          </a:xfrm>
        </p:spPr>
        <p:txBody>
          <a:bodyPr vert="horz" lIns="91440" tIns="45720" rIns="91440" bIns="45720" rtlCol="0" anchor="ctr">
            <a:normAutofit/>
          </a:bodyPr>
          <a:lstStyle/>
          <a:p>
            <a:r>
              <a:rPr lang="en-US" dirty="0"/>
              <a:t>Vocabulary</a:t>
            </a:r>
          </a:p>
        </p:txBody>
      </p:sp>
      <p:sp>
        <p:nvSpPr>
          <p:cNvPr id="3" name="Text Placeholder 2">
            <a:extLst>
              <a:ext uri="{FF2B5EF4-FFF2-40B4-BE49-F238E27FC236}">
                <a16:creationId xmlns:a16="http://schemas.microsoft.com/office/drawing/2014/main" id="{3C0BFEC8-ED3D-784C-BDD2-AB385ACA6D9A}"/>
              </a:ext>
            </a:extLst>
          </p:cNvPr>
          <p:cNvSpPr>
            <a:spLocks noGrp="1"/>
          </p:cNvSpPr>
          <p:nvPr>
            <p:ph type="body" idx="1"/>
          </p:nvPr>
        </p:nvSpPr>
        <p:spPr>
          <a:xfrm>
            <a:off x="382279" y="2121408"/>
            <a:ext cx="6743845" cy="4050792"/>
          </a:xfrm>
        </p:spPr>
        <p:txBody>
          <a:bodyPr vert="horz" lIns="91440" tIns="45720" rIns="91440" bIns="45720" rtlCol="0">
            <a:normAutofit/>
          </a:bodyPr>
          <a:lstStyle/>
          <a:p>
            <a:pPr marL="0" indent="0">
              <a:buNone/>
            </a:pPr>
            <a:r>
              <a:rPr lang="en-US" sz="3200" dirty="0"/>
              <a:t>Catharsis: </a:t>
            </a:r>
          </a:p>
          <a:p>
            <a:pPr marL="0" indent="0">
              <a:buNone/>
            </a:pPr>
            <a:r>
              <a:rPr lang="en-US" sz="3200" dirty="0"/>
              <a:t>Aristotle said tragedy produces emotions of “pity and terror,” and the result of watching is a </a:t>
            </a:r>
            <a:r>
              <a:rPr lang="en-US" sz="3200" i="1" dirty="0"/>
              <a:t>Catharsis,</a:t>
            </a:r>
            <a:r>
              <a:rPr lang="en-US" sz="3200" b="1" dirty="0"/>
              <a:t> </a:t>
            </a:r>
            <a:r>
              <a:rPr lang="en-US" sz="3200" dirty="0"/>
              <a:t>or a purging of these emotions</a:t>
            </a:r>
          </a:p>
        </p:txBody>
      </p:sp>
      <p:pic>
        <p:nvPicPr>
          <p:cNvPr id="7" name="Graphic 6" descr="Crying Face with No Fill">
            <a:extLst>
              <a:ext uri="{FF2B5EF4-FFF2-40B4-BE49-F238E27FC236}">
                <a16:creationId xmlns:a16="http://schemas.microsoft.com/office/drawing/2014/main" id="{EB85A7B6-4593-4EF8-9CF2-EF9B7E1223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3460" y="1595727"/>
            <a:ext cx="3369177" cy="3369177"/>
          </a:xfrm>
          <a:prstGeom prst="rect">
            <a:avLst/>
          </a:prstGeom>
        </p:spPr>
      </p:pic>
      <p:grpSp>
        <p:nvGrpSpPr>
          <p:cNvPr id="18" name="Group 17">
            <a:extLst>
              <a:ext uri="{FF2B5EF4-FFF2-40B4-BE49-F238E27FC236}">
                <a16:creationId xmlns:a16="http://schemas.microsoft.com/office/drawing/2014/main" id="{8390D0A1-1C50-4248-A68B-7D09D8B410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9" name="Oval 18">
              <a:extLst>
                <a:ext uri="{FF2B5EF4-FFF2-40B4-BE49-F238E27FC236}">
                  <a16:creationId xmlns:a16="http://schemas.microsoft.com/office/drawing/2014/main" id="{979EA430-360E-4176-9623-B9A83D31C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 name="Oval 19">
              <a:extLst>
                <a:ext uri="{FF2B5EF4-FFF2-40B4-BE49-F238E27FC236}">
                  <a16:creationId xmlns:a16="http://schemas.microsoft.com/office/drawing/2014/main" id="{D1714FD0-5C47-42B7-9A05-FAF494EF4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2" name="Slide Number Placeholder 6">
            <a:extLst>
              <a:ext uri="{FF2B5EF4-FFF2-40B4-BE49-F238E27FC236}">
                <a16:creationId xmlns:a16="http://schemas.microsoft.com/office/drawing/2014/main" id="{7ED76833-0D4E-42A8-AEF4-8853ADB0E8F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20181" y="6272783"/>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Black" panose="020B0A04020102020204"/>
              <a:ea typeface="+mn-ea"/>
              <a:cs typeface="+mn-cs"/>
            </a:endParaRPr>
          </a:p>
        </p:txBody>
      </p:sp>
    </p:spTree>
    <p:extLst>
      <p:ext uri="{BB962C8B-B14F-4D97-AF65-F5344CB8AC3E}">
        <p14:creationId xmlns:p14="http://schemas.microsoft.com/office/powerpoint/2010/main" val="391643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1372C">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D1D5E3-6BCD-DB4B-BD2A-042A71D9C6B2}"/>
              </a:ext>
            </a:extLst>
          </p:cNvPr>
          <p:cNvSpPr>
            <a:spLocks noGrp="1"/>
          </p:cNvSpPr>
          <p:nvPr>
            <p:ph type="title"/>
          </p:nvPr>
        </p:nvSpPr>
        <p:spPr>
          <a:xfrm>
            <a:off x="524256" y="491260"/>
            <a:ext cx="6594189" cy="1625210"/>
          </a:xfrm>
        </p:spPr>
        <p:txBody>
          <a:bodyPr vert="horz" lIns="91440" tIns="45720" rIns="91440" bIns="45720" rtlCol="0">
            <a:normAutofit/>
          </a:bodyPr>
          <a:lstStyle/>
          <a:p>
            <a:r>
              <a:rPr lang="en-US" dirty="0">
                <a:solidFill>
                  <a:srgbClr val="FFFFFF"/>
                </a:solidFill>
              </a:rPr>
              <a:t>Climactic Drama</a:t>
            </a:r>
            <a:br>
              <a:rPr lang="en-US" dirty="0">
                <a:solidFill>
                  <a:srgbClr val="FFFFFF"/>
                </a:solidFill>
              </a:rPr>
            </a:br>
            <a:r>
              <a:rPr lang="en-US" dirty="0">
                <a:solidFill>
                  <a:srgbClr val="FFFFFF"/>
                </a:solidFill>
              </a:rPr>
              <a:t>(a.k.a. Crisis Drama)</a:t>
            </a:r>
          </a:p>
        </p:txBody>
      </p:sp>
      <p:pic>
        <p:nvPicPr>
          <p:cNvPr id="6" name="Picture 5">
            <a:extLst>
              <a:ext uri="{FF2B5EF4-FFF2-40B4-BE49-F238E27FC236}">
                <a16:creationId xmlns:a16="http://schemas.microsoft.com/office/drawing/2014/main" id="{D707C34F-596E-D94F-B3A6-5D1A193D948C}"/>
              </a:ext>
            </a:extLst>
          </p:cNvPr>
          <p:cNvPicPr>
            <a:picLocks noChangeAspect="1"/>
          </p:cNvPicPr>
          <p:nvPr/>
        </p:nvPicPr>
        <p:blipFill rotWithShape="1">
          <a:blip r:embed="rId2">
            <a:extLst>
              <a:ext uri="{28A0092B-C50C-407E-A947-70E740481C1C}">
                <a14:useLocalDpi xmlns:a14="http://schemas.microsoft.com/office/drawing/2010/main" val="0"/>
              </a:ext>
            </a:extLst>
          </a:blip>
          <a:srcRect l="1340" r="13465"/>
          <a:stretch/>
        </p:blipFill>
        <p:spPr>
          <a:xfrm>
            <a:off x="327547" y="2454903"/>
            <a:ext cx="7058306" cy="4080254"/>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3682EEF9-3BD9-6545-B921-8C04CF567871}"/>
              </a:ext>
            </a:extLst>
          </p:cNvPr>
          <p:cNvSpPr>
            <a:spLocks noGrp="1"/>
          </p:cNvSpPr>
          <p:nvPr>
            <p:ph idx="1"/>
          </p:nvPr>
        </p:nvSpPr>
        <p:spPr>
          <a:xfrm>
            <a:off x="8029319" y="917725"/>
            <a:ext cx="3424739" cy="4852362"/>
          </a:xfrm>
        </p:spPr>
        <p:txBody>
          <a:bodyPr vert="horz" lIns="91440" tIns="45720" rIns="91440" bIns="45720" rtlCol="0" anchor="ctr">
            <a:normAutofit fontScale="92500" lnSpcReduction="10000"/>
          </a:bodyPr>
          <a:lstStyle/>
          <a:p>
            <a:pPr lvl="1"/>
            <a:r>
              <a:rPr lang="en-US" sz="3600" dirty="0">
                <a:solidFill>
                  <a:schemeClr val="bg1"/>
                </a:solidFill>
              </a:rPr>
              <a:t>Action begins near climax</a:t>
            </a:r>
          </a:p>
          <a:p>
            <a:pPr lvl="1"/>
            <a:r>
              <a:rPr lang="en-US" sz="3600" dirty="0">
                <a:solidFill>
                  <a:schemeClr val="bg1"/>
                </a:solidFill>
              </a:rPr>
              <a:t>Few characters</a:t>
            </a:r>
          </a:p>
          <a:p>
            <a:pPr lvl="1"/>
            <a:r>
              <a:rPr lang="en-US" sz="3600" dirty="0">
                <a:solidFill>
                  <a:schemeClr val="bg1"/>
                </a:solidFill>
              </a:rPr>
              <a:t>One main plot</a:t>
            </a:r>
          </a:p>
          <a:p>
            <a:pPr lvl="1"/>
            <a:r>
              <a:rPr lang="en-US" sz="3600" dirty="0">
                <a:solidFill>
                  <a:schemeClr val="bg1"/>
                </a:solidFill>
              </a:rPr>
              <a:t>Short time period</a:t>
            </a:r>
          </a:p>
          <a:p>
            <a:pPr lvl="1"/>
            <a:r>
              <a:rPr lang="en-US" sz="3600" dirty="0">
                <a:solidFill>
                  <a:schemeClr val="bg1"/>
                </a:solidFill>
              </a:rPr>
              <a:t>One locale</a:t>
            </a:r>
          </a:p>
          <a:p>
            <a:pPr lvl="1"/>
            <a:r>
              <a:rPr lang="en-US" sz="3600" dirty="0">
                <a:solidFill>
                  <a:schemeClr val="bg1"/>
                </a:solidFill>
              </a:rPr>
              <a:t>Background called </a:t>
            </a:r>
            <a:r>
              <a:rPr lang="en-US" sz="3600" b="1" dirty="0">
                <a:solidFill>
                  <a:schemeClr val="bg1"/>
                </a:solidFill>
              </a:rPr>
              <a:t>exposition</a:t>
            </a:r>
            <a:endParaRPr lang="en-US" sz="3600" dirty="0">
              <a:solidFill>
                <a:schemeClr val="bg1"/>
              </a:solidFill>
            </a:endParaRPr>
          </a:p>
          <a:p>
            <a:endParaRPr lang="en-US" sz="2000" dirty="0">
              <a:solidFill>
                <a:srgbClr val="FFFFFF"/>
              </a:solidFill>
            </a:endParaRPr>
          </a:p>
        </p:txBody>
      </p:sp>
    </p:spTree>
    <p:extLst>
      <p:ext uri="{BB962C8B-B14F-4D97-AF65-F5344CB8AC3E}">
        <p14:creationId xmlns:p14="http://schemas.microsoft.com/office/powerpoint/2010/main" val="138221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A6C3D-FFAF-5646-BB26-E6802F78E516}"/>
              </a:ext>
            </a:extLst>
          </p:cNvPr>
          <p:cNvPicPr>
            <a:picLocks noChangeAspect="1"/>
          </p:cNvPicPr>
          <p:nvPr/>
        </p:nvPicPr>
        <p:blipFill rotWithShape="1">
          <a:blip r:embed="rId3">
            <a:extLst>
              <a:ext uri="{28A0092B-C50C-407E-A947-70E740481C1C}">
                <a14:useLocalDpi xmlns:a14="http://schemas.microsoft.com/office/drawing/2010/main" val="0"/>
              </a:ext>
            </a:extLst>
          </a:blip>
          <a:srcRect l="10256"/>
          <a:stretch/>
        </p:blipFill>
        <p:spPr>
          <a:xfrm>
            <a:off x="3344" y="10"/>
            <a:ext cx="4646726" cy="6857990"/>
          </a:xfrm>
          <a:prstGeom prst="rect">
            <a:avLst/>
          </a:prstGeom>
        </p:spPr>
      </p:pic>
      <p:sp>
        <p:nvSpPr>
          <p:cNvPr id="2" name="Title 1"/>
          <p:cNvSpPr>
            <a:spLocks noGrp="1"/>
          </p:cNvSpPr>
          <p:nvPr>
            <p:ph type="title"/>
          </p:nvPr>
        </p:nvSpPr>
        <p:spPr>
          <a:xfrm>
            <a:off x="4970109" y="484632"/>
            <a:ext cx="6730277" cy="1609344"/>
          </a:xfrm>
          <a:ln>
            <a:noFill/>
          </a:ln>
        </p:spPr>
        <p:txBody>
          <a:bodyPr vert="horz" lIns="91440" tIns="45720" rIns="91440" bIns="45720" rtlCol="0" anchor="ctr">
            <a:normAutofit/>
          </a:bodyPr>
          <a:lstStyle/>
          <a:p>
            <a:r>
              <a:rPr lang="en-US" dirty="0"/>
              <a:t>Climactic Drama </a:t>
            </a:r>
            <a:br>
              <a:rPr lang="en-US" dirty="0"/>
            </a:br>
            <a:r>
              <a:rPr lang="en-US" sz="4400" b="0" i="0" u="none" strike="noStrike" dirty="0"/>
              <a:t>(a.k.a.</a:t>
            </a:r>
            <a:r>
              <a:rPr lang="en-US" dirty="0"/>
              <a:t> Crisis Drama )</a:t>
            </a:r>
            <a:endParaRPr lang="en-US" sz="4400" b="0" i="0" u="none" strike="noStrike" dirty="0"/>
          </a:p>
        </p:txBody>
      </p:sp>
      <p:sp>
        <p:nvSpPr>
          <p:cNvPr id="3" name="Text Placeholder 2"/>
          <p:cNvSpPr>
            <a:spLocks noGrp="1"/>
          </p:cNvSpPr>
          <p:nvPr>
            <p:ph type="body" idx="1"/>
          </p:nvPr>
        </p:nvSpPr>
        <p:spPr>
          <a:xfrm>
            <a:off x="4970109" y="2121408"/>
            <a:ext cx="6730276" cy="4050792"/>
          </a:xfrm>
        </p:spPr>
        <p:txBody>
          <a:bodyPr vert="horz" lIns="91440" tIns="45720" rIns="91440" bIns="45720" rtlCol="0">
            <a:normAutofit/>
          </a:bodyPr>
          <a:lstStyle/>
          <a:p>
            <a:pPr marL="0" lvl="0" indent="0">
              <a:buNone/>
            </a:pPr>
            <a:r>
              <a:rPr lang="en-US" sz="4400" i="1" dirty="0">
                <a:solidFill>
                  <a:schemeClr val="accent6">
                    <a:lumMod val="50000"/>
                  </a:schemeClr>
                </a:solidFill>
              </a:rPr>
              <a:t>Prototype for ancient drama, drama in the Renaissance, and even today</a:t>
            </a:r>
          </a:p>
        </p:txBody>
      </p:sp>
    </p:spTree>
    <p:extLst>
      <p:ext uri="{BB962C8B-B14F-4D97-AF65-F5344CB8AC3E}">
        <p14:creationId xmlns:p14="http://schemas.microsoft.com/office/powerpoint/2010/main" val="85650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descr="A group of people standing in front of a building&#10;&#10;Description automatically generated">
            <a:extLst>
              <a:ext uri="{FF2B5EF4-FFF2-40B4-BE49-F238E27FC236}">
                <a16:creationId xmlns:a16="http://schemas.microsoft.com/office/drawing/2014/main" id="{E93F3134-5B3B-7244-8EC0-59DE0DB8D4E6}"/>
              </a:ext>
            </a:extLst>
          </p:cNvPr>
          <p:cNvPicPr>
            <a:picLocks noChangeAspect="1"/>
          </p:cNvPicPr>
          <p:nvPr/>
        </p:nvPicPr>
        <p:blipFill rotWithShape="1">
          <a:blip r:embed="rId2">
            <a:extLst>
              <a:ext uri="{28A0092B-C50C-407E-A947-70E740481C1C}">
                <a14:useLocalDpi xmlns:a14="http://schemas.microsoft.com/office/drawing/2010/main" val="0"/>
              </a:ext>
            </a:extLst>
          </a:blip>
          <a:srcRect l="8964" r="-1"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2" name="Freeform: Shape 11">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66600CC1-D054-C542-B07C-24B1878ACE2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latin typeface="+mj-lt"/>
              </a:rPr>
              <a:t>Oedipus Rex</a:t>
            </a:r>
            <a:br>
              <a:rPr lang="en-US" sz="4800" dirty="0">
                <a:latin typeface="+mj-lt"/>
              </a:rPr>
            </a:br>
            <a:r>
              <a:rPr lang="en-US" sz="4800" dirty="0">
                <a:latin typeface="+mj-lt"/>
              </a:rPr>
              <a:t>(aka Oedipus the King)</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05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2" name="Group 2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b="0" i="0" u="none" strike="noStrike" cap="all">
                <a:solidFill>
                  <a:srgbClr val="FFFFFF"/>
                </a:solidFill>
                <a:latin typeface="+mj-lt"/>
              </a:rPr>
              <a:t>Oedipus Rex</a:t>
            </a:r>
            <a:r>
              <a:rPr lang="en-US" sz="4000" cap="all">
                <a:solidFill>
                  <a:srgbClr val="FFFFFF"/>
                </a:solidFill>
                <a:latin typeface="+mj-lt"/>
              </a:rPr>
              <a:t>: </a:t>
            </a:r>
            <a:br>
              <a:rPr lang="en-US" sz="4000" cap="all">
                <a:solidFill>
                  <a:srgbClr val="FFFFFF"/>
                </a:solidFill>
                <a:latin typeface="+mj-lt"/>
              </a:rPr>
            </a:br>
            <a:r>
              <a:rPr lang="en-US" sz="4000" cap="all">
                <a:solidFill>
                  <a:srgbClr val="FFFFFF"/>
                </a:solidFill>
                <a:latin typeface="+mj-lt"/>
              </a:rPr>
              <a:t>exposition </a:t>
            </a:r>
            <a:endParaRPr lang="en-US" sz="4000" b="0" i="0" u="none" strike="noStrike" cap="all">
              <a:solidFill>
                <a:srgbClr val="FFFFFF"/>
              </a:solidFill>
              <a:latin typeface="+mj-lt"/>
            </a:endParaRPr>
          </a:p>
        </p:txBody>
      </p:sp>
      <p:sp>
        <p:nvSpPr>
          <p:cNvPr id="6" name="Text Placeholder 5">
            <a:extLst>
              <a:ext uri="{FF2B5EF4-FFF2-40B4-BE49-F238E27FC236}">
                <a16:creationId xmlns:a16="http://schemas.microsoft.com/office/drawing/2014/main" id="{464F33D6-75B6-C649-91A1-BAFEC6262525}"/>
              </a:ext>
            </a:extLst>
          </p:cNvPr>
          <p:cNvSpPr>
            <a:spLocks noGrp="1"/>
          </p:cNvSpPr>
          <p:nvPr>
            <p:ph type="body" idx="1"/>
          </p:nvPr>
        </p:nvSpPr>
        <p:spPr>
          <a:xfrm>
            <a:off x="640185" y="3374344"/>
            <a:ext cx="5607888" cy="2842762"/>
          </a:xfrm>
        </p:spPr>
        <p:txBody>
          <a:bodyPr vert="horz" lIns="91440" tIns="45720" rIns="91440" bIns="45720" rtlCol="0">
            <a:noAutofit/>
          </a:bodyPr>
          <a:lstStyle/>
          <a:p>
            <a:pPr marL="285750" lvl="0"/>
            <a:r>
              <a:rPr lang="en-US" sz="2400" dirty="0">
                <a:latin typeface="+mn-lt"/>
              </a:rPr>
              <a:t>Baby Oedipus left to die but rescued!</a:t>
            </a:r>
          </a:p>
          <a:p>
            <a:pPr marL="285750" lvl="0"/>
            <a:r>
              <a:rPr lang="en-US" sz="2400" dirty="0">
                <a:latin typeface="+mn-lt"/>
              </a:rPr>
              <a:t>Grown Oedipus kills a stranger</a:t>
            </a:r>
          </a:p>
          <a:p>
            <a:pPr marL="285750" lvl="0"/>
            <a:r>
              <a:rPr lang="en-US" sz="2400" dirty="0">
                <a:latin typeface="+mn-lt"/>
              </a:rPr>
              <a:t>Becomes King, marries a widowed Queen</a:t>
            </a:r>
          </a:p>
          <a:p>
            <a:pPr marL="285750" lvl="0"/>
            <a:r>
              <a:rPr lang="en-US" sz="2400" dirty="0">
                <a:latin typeface="+mn-lt"/>
              </a:rPr>
              <a:t>Plague strikes the city: will not end until murderer of the former King is found</a:t>
            </a:r>
          </a:p>
          <a:p>
            <a:pPr marL="285750"/>
            <a:r>
              <a:rPr lang="en-US" sz="2400" dirty="0"/>
              <a:t>Oedipus vows to find &amp; punish the murderer</a:t>
            </a:r>
          </a:p>
          <a:p>
            <a:pPr marL="285750" lvl="0"/>
            <a:endParaRPr lang="en-US" sz="2400" dirty="0">
              <a:latin typeface="+mn-lt"/>
            </a:endParaRPr>
          </a:p>
        </p:txBody>
      </p:sp>
      <p:pic>
        <p:nvPicPr>
          <p:cNvPr id="4" name="Picture 3" descr="A person standing in front of a building&#10;&#10;Description automatically generated">
            <a:extLst>
              <a:ext uri="{FF2B5EF4-FFF2-40B4-BE49-F238E27FC236}">
                <a16:creationId xmlns:a16="http://schemas.microsoft.com/office/drawing/2014/main" id="{B12C9AD1-CDF7-024D-811F-E9968BE9CF6E}"/>
              </a:ext>
            </a:extLst>
          </p:cNvPr>
          <p:cNvPicPr>
            <a:picLocks noChangeAspect="1"/>
          </p:cNvPicPr>
          <p:nvPr/>
        </p:nvPicPr>
        <p:blipFill rotWithShape="1">
          <a:blip r:embed="rId3">
            <a:extLst>
              <a:ext uri="{28A0092B-C50C-407E-A947-70E740481C1C}">
                <a14:useLocalDpi xmlns:a14="http://schemas.microsoft.com/office/drawing/2010/main" val="0"/>
              </a:ext>
            </a:extLst>
          </a:blip>
          <a:srcRect l="10305" r="11"/>
          <a:stretch/>
        </p:blipFill>
        <p:spPr>
          <a:xfrm>
            <a:off x="6749411" y="2502165"/>
            <a:ext cx="4802404" cy="3563372"/>
          </a:xfrm>
          <a:prstGeom prst="rect">
            <a:avLst/>
          </a:prstGeom>
        </p:spPr>
      </p:pic>
    </p:spTree>
    <p:extLst>
      <p:ext uri="{BB962C8B-B14F-4D97-AF65-F5344CB8AC3E}">
        <p14:creationId xmlns:p14="http://schemas.microsoft.com/office/powerpoint/2010/main" val="282983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Freeform: Shape 4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A03A7C9-7BE2-FF46-9A6E-2BC65A368AB6}"/>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cap="all">
                <a:solidFill>
                  <a:srgbClr val="FFFFFF"/>
                </a:solidFill>
                <a:latin typeface="+mj-lt"/>
                <a:ea typeface="+mj-ea"/>
                <a:cs typeface="+mj-cs"/>
              </a:rPr>
              <a:t>DRAMATIC IRONY</a:t>
            </a:r>
          </a:p>
        </p:txBody>
      </p:sp>
      <p:sp>
        <p:nvSpPr>
          <p:cNvPr id="48" name="Arc 4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 Placeholder 2">
            <a:extLst>
              <a:ext uri="{FF2B5EF4-FFF2-40B4-BE49-F238E27FC236}">
                <a16:creationId xmlns:a16="http://schemas.microsoft.com/office/drawing/2014/main" id="{9309A5F9-84A9-2E40-9F75-F11F286165DC}"/>
              </a:ext>
            </a:extLst>
          </p:cNvPr>
          <p:cNvSpPr>
            <a:spLocks noGrp="1"/>
          </p:cNvSpPr>
          <p:nvPr>
            <p:ph type="body" idx="1"/>
          </p:nvPr>
        </p:nvSpPr>
        <p:spPr>
          <a:xfrm>
            <a:off x="4447308" y="591344"/>
            <a:ext cx="6906491" cy="5585619"/>
          </a:xfrm>
        </p:spPr>
        <p:txBody>
          <a:bodyPr vert="horz" lIns="91440" tIns="45720" rIns="91440" bIns="45720" rtlCol="0" anchor="ctr">
            <a:normAutofit/>
          </a:bodyPr>
          <a:lstStyle/>
          <a:p>
            <a:pPr marL="0"/>
            <a:endParaRPr lang="en-US" dirty="0">
              <a:latin typeface="+mn-lt"/>
            </a:endParaRPr>
          </a:p>
          <a:p>
            <a:pPr marL="0" indent="0">
              <a:buNone/>
            </a:pPr>
            <a:r>
              <a:rPr lang="en-US" dirty="0">
                <a:latin typeface="+mn-lt"/>
              </a:rPr>
              <a:t>When the audience knows something that a character does not</a:t>
            </a:r>
          </a:p>
          <a:p>
            <a:endParaRPr lang="en-US" dirty="0">
              <a:latin typeface="+mn-lt"/>
            </a:endParaRPr>
          </a:p>
        </p:txBody>
      </p:sp>
    </p:spTree>
    <p:extLst>
      <p:ext uri="{BB962C8B-B14F-4D97-AF65-F5344CB8AC3E}">
        <p14:creationId xmlns:p14="http://schemas.microsoft.com/office/powerpoint/2010/main" val="165172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Freeform: Shape 4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A03A7C9-7BE2-FF46-9A6E-2BC65A368AB6}"/>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cap="all" dirty="0">
                <a:solidFill>
                  <a:srgbClr val="FFFFFF"/>
                </a:solidFill>
                <a:latin typeface="+mj-lt"/>
                <a:ea typeface="+mj-ea"/>
                <a:cs typeface="+mj-cs"/>
              </a:rPr>
              <a:t>Inciting incident</a:t>
            </a:r>
          </a:p>
        </p:txBody>
      </p:sp>
      <p:sp>
        <p:nvSpPr>
          <p:cNvPr id="48" name="Arc 4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 Placeholder 2">
            <a:extLst>
              <a:ext uri="{FF2B5EF4-FFF2-40B4-BE49-F238E27FC236}">
                <a16:creationId xmlns:a16="http://schemas.microsoft.com/office/drawing/2014/main" id="{9309A5F9-84A9-2E40-9F75-F11F286165DC}"/>
              </a:ext>
            </a:extLst>
          </p:cNvPr>
          <p:cNvSpPr>
            <a:spLocks noGrp="1"/>
          </p:cNvSpPr>
          <p:nvPr>
            <p:ph type="body" idx="1"/>
          </p:nvPr>
        </p:nvSpPr>
        <p:spPr>
          <a:xfrm>
            <a:off x="4447308" y="591344"/>
            <a:ext cx="6906491" cy="5585619"/>
          </a:xfrm>
        </p:spPr>
        <p:txBody>
          <a:bodyPr vert="horz" lIns="91440" tIns="45720" rIns="91440" bIns="45720" rtlCol="0" anchor="ctr">
            <a:normAutofit/>
          </a:bodyPr>
          <a:lstStyle/>
          <a:p>
            <a:pPr marL="0"/>
            <a:endParaRPr lang="en-US" dirty="0">
              <a:latin typeface="+mn-lt"/>
            </a:endParaRPr>
          </a:p>
          <a:p>
            <a:pPr marL="0" indent="0">
              <a:buNone/>
            </a:pPr>
            <a:r>
              <a:rPr lang="en-US" b="1" dirty="0"/>
              <a:t>The event that sets the protagonist on the journey that will occupy them throughout the narrative</a:t>
            </a:r>
            <a:r>
              <a:rPr lang="en-US" dirty="0">
                <a:latin typeface="+mn-lt"/>
              </a:rPr>
              <a:t> </a:t>
            </a:r>
          </a:p>
          <a:p>
            <a:endParaRPr lang="en-US" dirty="0">
              <a:latin typeface="+mn-lt"/>
            </a:endParaRPr>
          </a:p>
        </p:txBody>
      </p:sp>
    </p:spTree>
    <p:extLst>
      <p:ext uri="{BB962C8B-B14F-4D97-AF65-F5344CB8AC3E}">
        <p14:creationId xmlns:p14="http://schemas.microsoft.com/office/powerpoint/2010/main" val="26928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7522" y="450222"/>
            <a:ext cx="3902420" cy="423563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BA868C7-72DD-344F-9D56-F37BBA0B5A5B}"/>
              </a:ext>
            </a:extLst>
          </p:cNvPr>
          <p:cNvSpPr>
            <a:spLocks noGrp="1"/>
          </p:cNvSpPr>
          <p:nvPr>
            <p:ph type="title"/>
          </p:nvPr>
        </p:nvSpPr>
        <p:spPr>
          <a:xfrm>
            <a:off x="8100127" y="932688"/>
            <a:ext cx="3361677" cy="3273552"/>
          </a:xfrm>
        </p:spPr>
        <p:txBody>
          <a:bodyPr vert="horz" lIns="91440" tIns="45720" rIns="91440" bIns="45720" rtlCol="0" anchor="ctr">
            <a:normAutofit/>
          </a:bodyPr>
          <a:lstStyle/>
          <a:p>
            <a:pPr algn="l"/>
            <a:r>
              <a:rPr lang="en-US" sz="4600">
                <a:solidFill>
                  <a:srgbClr val="FFFFFF"/>
                </a:solidFill>
                <a:latin typeface="+mj-lt"/>
                <a:cs typeface="+mj-cs"/>
              </a:rPr>
              <a:t>Ancient Greece:</a:t>
            </a:r>
            <a:br>
              <a:rPr lang="en-US" sz="4600">
                <a:solidFill>
                  <a:srgbClr val="FFFFFF"/>
                </a:solidFill>
                <a:latin typeface="+mj-lt"/>
                <a:cs typeface="+mj-cs"/>
              </a:rPr>
            </a:br>
            <a:r>
              <a:rPr lang="en-US" sz="4600">
                <a:solidFill>
                  <a:srgbClr val="FFFFFF"/>
                </a:solidFill>
                <a:latin typeface="+mj-lt"/>
                <a:cs typeface="+mj-cs"/>
              </a:rPr>
              <a:t>birthplace of Democracy</a:t>
            </a:r>
          </a:p>
        </p:txBody>
      </p:sp>
      <p:sp>
        <p:nvSpPr>
          <p:cNvPr id="20" name="Rectangle 19">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7521" y="4843002"/>
            <a:ext cx="2391411" cy="1564776"/>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 name="Picture Placeholder 5">
            <a:extLst>
              <a:ext uri="{FF2B5EF4-FFF2-40B4-BE49-F238E27FC236}">
                <a16:creationId xmlns:a16="http://schemas.microsoft.com/office/drawing/2014/main" id="{9013DA11-FBF5-B94C-9A63-F2A7C4C5B916}"/>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949" r="1" b="15956"/>
          <a:stretch/>
        </p:blipFill>
        <p:spPr>
          <a:xfrm>
            <a:off x="466344" y="450221"/>
            <a:ext cx="7205515" cy="5957557"/>
          </a:xfrm>
          <a:prstGeom prst="rect">
            <a:avLst/>
          </a:prstGeom>
        </p:spPr>
      </p:pic>
      <p:sp>
        <p:nvSpPr>
          <p:cNvPr id="22" name="Rectangle 21">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4594" y="4843002"/>
            <a:ext cx="1351062" cy="1568472"/>
          </a:xfrm>
          <a:prstGeom prst="rect">
            <a:avLst/>
          </a:prstGeom>
          <a:solidFill>
            <a:srgbClr val="805E54"/>
          </a:solidFill>
          <a:ln w="25400">
            <a:solidFill>
              <a:srgbClr val="805E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66316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2" name="Group 2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b="0" i="0" u="none" strike="noStrike" cap="all" dirty="0">
                <a:solidFill>
                  <a:srgbClr val="FFFFFF"/>
                </a:solidFill>
                <a:latin typeface="+mj-lt"/>
              </a:rPr>
              <a:t>Oedipus Rex</a:t>
            </a:r>
            <a:r>
              <a:rPr lang="en-US" sz="4000" cap="all" dirty="0">
                <a:solidFill>
                  <a:srgbClr val="FFFFFF"/>
                </a:solidFill>
                <a:latin typeface="+mj-lt"/>
              </a:rPr>
              <a:t>: </a:t>
            </a:r>
            <a:br>
              <a:rPr lang="en-US" sz="4000" cap="all" dirty="0">
                <a:solidFill>
                  <a:srgbClr val="FFFFFF"/>
                </a:solidFill>
                <a:latin typeface="+mj-lt"/>
              </a:rPr>
            </a:br>
            <a:r>
              <a:rPr lang="en-US" sz="4000" cap="all" dirty="0" err="1">
                <a:solidFill>
                  <a:srgbClr val="FFFFFF"/>
                </a:solidFill>
                <a:latin typeface="+mj-lt"/>
              </a:rPr>
              <a:t>PLOt</a:t>
            </a:r>
            <a:r>
              <a:rPr lang="en-US" sz="4000" cap="all" dirty="0">
                <a:solidFill>
                  <a:srgbClr val="FFFFFF"/>
                </a:solidFill>
                <a:latin typeface="+mj-lt"/>
              </a:rPr>
              <a:t> </a:t>
            </a:r>
            <a:r>
              <a:rPr lang="en-US" sz="4000" i="1" cap="all" dirty="0">
                <a:solidFill>
                  <a:srgbClr val="FFFFFF"/>
                </a:solidFill>
                <a:latin typeface="+mj-lt"/>
              </a:rPr>
              <a:t>after</a:t>
            </a:r>
            <a:r>
              <a:rPr lang="en-US" sz="4000" cap="all" dirty="0">
                <a:solidFill>
                  <a:srgbClr val="FFFFFF"/>
                </a:solidFill>
                <a:latin typeface="+mj-lt"/>
              </a:rPr>
              <a:t> exposition 1 </a:t>
            </a:r>
            <a:endParaRPr lang="en-US" sz="4000" b="0" i="0" u="none" strike="noStrike" cap="all" dirty="0">
              <a:solidFill>
                <a:srgbClr val="FFFFFF"/>
              </a:solidFill>
              <a:latin typeface="+mj-lt"/>
            </a:endParaRPr>
          </a:p>
        </p:txBody>
      </p:sp>
      <p:sp>
        <p:nvSpPr>
          <p:cNvPr id="6" name="Text Placeholder 5">
            <a:extLst>
              <a:ext uri="{FF2B5EF4-FFF2-40B4-BE49-F238E27FC236}">
                <a16:creationId xmlns:a16="http://schemas.microsoft.com/office/drawing/2014/main" id="{464F33D6-75B6-C649-91A1-BAFEC6262525}"/>
              </a:ext>
            </a:extLst>
          </p:cNvPr>
          <p:cNvSpPr>
            <a:spLocks noGrp="1"/>
          </p:cNvSpPr>
          <p:nvPr>
            <p:ph type="body" idx="1"/>
          </p:nvPr>
        </p:nvSpPr>
        <p:spPr>
          <a:xfrm>
            <a:off x="1222644" y="2899249"/>
            <a:ext cx="4569859" cy="3563159"/>
          </a:xfrm>
        </p:spPr>
        <p:txBody>
          <a:bodyPr vert="horz" lIns="91440" tIns="45720" rIns="91440" bIns="45720" rtlCol="0">
            <a:noAutofit/>
          </a:bodyPr>
          <a:lstStyle/>
          <a:p>
            <a:pPr lvl="0"/>
            <a:r>
              <a:rPr lang="en-US" sz="2400" dirty="0">
                <a:latin typeface="+mn-lt"/>
              </a:rPr>
              <a:t>There are hints that the murderer might be Oedipus himself … </a:t>
            </a:r>
          </a:p>
          <a:p>
            <a:pPr lvl="0"/>
            <a:r>
              <a:rPr lang="en-US" sz="2400" dirty="0">
                <a:latin typeface="+mn-lt"/>
              </a:rPr>
              <a:t>His wife says don’t worry!</a:t>
            </a:r>
          </a:p>
          <a:p>
            <a:pPr lvl="0"/>
            <a:r>
              <a:rPr lang="en-US" sz="2400" dirty="0">
                <a:latin typeface="+mn-lt"/>
              </a:rPr>
              <a:t>Oedipus worries</a:t>
            </a:r>
          </a:p>
        </p:txBody>
      </p:sp>
      <p:pic>
        <p:nvPicPr>
          <p:cNvPr id="4" name="Picture 3" descr="A person standing in front of a building&#10;&#10;Description automatically generated">
            <a:extLst>
              <a:ext uri="{FF2B5EF4-FFF2-40B4-BE49-F238E27FC236}">
                <a16:creationId xmlns:a16="http://schemas.microsoft.com/office/drawing/2014/main" id="{3EF40887-655B-C44D-A5DC-0FC95FDF9B3A}"/>
              </a:ext>
            </a:extLst>
          </p:cNvPr>
          <p:cNvPicPr>
            <a:picLocks noChangeAspect="1"/>
          </p:cNvPicPr>
          <p:nvPr/>
        </p:nvPicPr>
        <p:blipFill rotWithShape="1">
          <a:blip r:embed="rId3">
            <a:extLst>
              <a:ext uri="{28A0092B-C50C-407E-A947-70E740481C1C}">
                <a14:useLocalDpi xmlns:a14="http://schemas.microsoft.com/office/drawing/2010/main" val="0"/>
              </a:ext>
            </a:extLst>
          </a:blip>
          <a:srcRect t="3647" b="3604"/>
          <a:stretch/>
        </p:blipFill>
        <p:spPr>
          <a:xfrm>
            <a:off x="6399498" y="2494450"/>
            <a:ext cx="4802404" cy="3563372"/>
          </a:xfrm>
          <a:prstGeom prst="rect">
            <a:avLst/>
          </a:prstGeom>
        </p:spPr>
      </p:pic>
    </p:spTree>
    <p:extLst>
      <p:ext uri="{BB962C8B-B14F-4D97-AF65-F5344CB8AC3E}">
        <p14:creationId xmlns:p14="http://schemas.microsoft.com/office/powerpoint/2010/main" val="249854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4" name="Group 33">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35"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b="0" i="0" u="none" strike="noStrike" cap="all" dirty="0">
                <a:solidFill>
                  <a:srgbClr val="FFFFFF"/>
                </a:solidFill>
                <a:latin typeface="+mj-lt"/>
              </a:rPr>
              <a:t>Oedipus Rex</a:t>
            </a:r>
            <a:r>
              <a:rPr lang="en-US" sz="4000" cap="all" dirty="0">
                <a:solidFill>
                  <a:srgbClr val="FFFFFF"/>
                </a:solidFill>
                <a:latin typeface="+mj-lt"/>
              </a:rPr>
              <a:t>: </a:t>
            </a:r>
            <a:br>
              <a:rPr lang="en-US" sz="4000" cap="all" dirty="0">
                <a:solidFill>
                  <a:srgbClr val="FFFFFF"/>
                </a:solidFill>
                <a:latin typeface="+mj-lt"/>
              </a:rPr>
            </a:br>
            <a:r>
              <a:rPr lang="en-US" sz="4000" cap="all" dirty="0" err="1">
                <a:solidFill>
                  <a:srgbClr val="FFFFFF"/>
                </a:solidFill>
                <a:latin typeface="+mj-lt"/>
              </a:rPr>
              <a:t>PLOt</a:t>
            </a:r>
            <a:r>
              <a:rPr lang="en-US" sz="4000" cap="all" dirty="0">
                <a:solidFill>
                  <a:srgbClr val="FFFFFF"/>
                </a:solidFill>
                <a:latin typeface="+mj-lt"/>
              </a:rPr>
              <a:t> </a:t>
            </a:r>
            <a:r>
              <a:rPr lang="en-US" sz="4000" i="1" cap="all" dirty="0">
                <a:solidFill>
                  <a:srgbClr val="FFFFFF"/>
                </a:solidFill>
                <a:latin typeface="+mj-lt"/>
              </a:rPr>
              <a:t>after</a:t>
            </a:r>
            <a:r>
              <a:rPr lang="en-US" sz="4000" cap="all" dirty="0">
                <a:solidFill>
                  <a:srgbClr val="FFFFFF"/>
                </a:solidFill>
                <a:latin typeface="+mj-lt"/>
              </a:rPr>
              <a:t> exposition 2 </a:t>
            </a:r>
            <a:endParaRPr lang="en-US" sz="4000" b="0" i="0" u="none" strike="noStrike" cap="all" dirty="0">
              <a:solidFill>
                <a:srgbClr val="FFFFFF"/>
              </a:solidFill>
              <a:latin typeface="+mj-lt"/>
            </a:endParaRPr>
          </a:p>
        </p:txBody>
      </p:sp>
      <p:sp>
        <p:nvSpPr>
          <p:cNvPr id="6" name="Text Placeholder 5">
            <a:extLst>
              <a:ext uri="{FF2B5EF4-FFF2-40B4-BE49-F238E27FC236}">
                <a16:creationId xmlns:a16="http://schemas.microsoft.com/office/drawing/2014/main" id="{464F33D6-75B6-C649-91A1-BAFEC6262525}"/>
              </a:ext>
            </a:extLst>
          </p:cNvPr>
          <p:cNvSpPr>
            <a:spLocks noGrp="1"/>
          </p:cNvSpPr>
          <p:nvPr>
            <p:ph type="body" idx="1"/>
          </p:nvPr>
        </p:nvSpPr>
        <p:spPr>
          <a:xfrm>
            <a:off x="1119322" y="3245104"/>
            <a:ext cx="5048720" cy="3563159"/>
          </a:xfrm>
        </p:spPr>
        <p:txBody>
          <a:bodyPr vert="horz" lIns="91440" tIns="45720" rIns="91440" bIns="45720" rtlCol="0">
            <a:noAutofit/>
          </a:bodyPr>
          <a:lstStyle/>
          <a:p>
            <a:pPr lvl="0"/>
            <a:r>
              <a:rPr lang="en-US" sz="2400" dirty="0">
                <a:latin typeface="+mn-lt"/>
              </a:rPr>
              <a:t>The truth comes out, Oedipus and his wife run offstage</a:t>
            </a:r>
          </a:p>
          <a:p>
            <a:pPr lvl="1"/>
            <a:r>
              <a:rPr lang="en-US" sz="2000" i="1" dirty="0"/>
              <a:t>In Greek tragedy: violence almost always takes place offstage</a:t>
            </a:r>
          </a:p>
          <a:p>
            <a:pPr lvl="0"/>
            <a:r>
              <a:rPr lang="en-US" sz="2400" dirty="0">
                <a:latin typeface="+mn-lt"/>
              </a:rPr>
              <a:t>A messenger arrives with bad news</a:t>
            </a:r>
          </a:p>
          <a:p>
            <a:pPr lvl="0"/>
            <a:r>
              <a:rPr lang="en-US" sz="2400" dirty="0">
                <a:latin typeface="+mn-lt"/>
              </a:rPr>
              <a:t>Oedipus accepts fate, goes into exile</a:t>
            </a:r>
          </a:p>
        </p:txBody>
      </p:sp>
      <p:pic>
        <p:nvPicPr>
          <p:cNvPr id="4" name="Picture 3" descr="A picture containing person, indoor, person, front&#10;&#10;Description automatically generated">
            <a:extLst>
              <a:ext uri="{FF2B5EF4-FFF2-40B4-BE49-F238E27FC236}">
                <a16:creationId xmlns:a16="http://schemas.microsoft.com/office/drawing/2014/main" id="{9214A4E8-366F-2A48-957B-BF32372F6E11}"/>
              </a:ext>
            </a:extLst>
          </p:cNvPr>
          <p:cNvPicPr>
            <a:picLocks noChangeAspect="1"/>
          </p:cNvPicPr>
          <p:nvPr/>
        </p:nvPicPr>
        <p:blipFill rotWithShape="1">
          <a:blip r:embed="rId3">
            <a:extLst>
              <a:ext uri="{28A0092B-C50C-407E-A947-70E740481C1C}">
                <a14:useLocalDpi xmlns:a14="http://schemas.microsoft.com/office/drawing/2010/main" val="0"/>
              </a:ext>
            </a:extLst>
          </a:blip>
          <a:srcRect l="8465" r="15725" b="-1"/>
          <a:stretch/>
        </p:blipFill>
        <p:spPr>
          <a:xfrm>
            <a:off x="6432498" y="2534823"/>
            <a:ext cx="4802404" cy="3563372"/>
          </a:xfrm>
          <a:prstGeom prst="rect">
            <a:avLst/>
          </a:prstGeom>
        </p:spPr>
      </p:pic>
    </p:spTree>
    <p:extLst>
      <p:ext uri="{BB962C8B-B14F-4D97-AF65-F5344CB8AC3E}">
        <p14:creationId xmlns:p14="http://schemas.microsoft.com/office/powerpoint/2010/main" val="401893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Freeform: Shape 4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A03A7C9-7BE2-FF46-9A6E-2BC65A368AB6}"/>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000" kern="1200" cap="all" dirty="0" err="1">
                <a:solidFill>
                  <a:srgbClr val="FFFFFF"/>
                </a:solidFill>
                <a:latin typeface="+mj-lt"/>
                <a:ea typeface="+mj-ea"/>
                <a:cs typeface="+mj-cs"/>
              </a:rPr>
              <a:t>Denoument</a:t>
            </a:r>
            <a:endParaRPr lang="en-US" sz="4000" kern="1200" cap="all" dirty="0">
              <a:solidFill>
                <a:srgbClr val="FFFFFF"/>
              </a:solidFill>
              <a:latin typeface="+mj-lt"/>
              <a:ea typeface="+mj-ea"/>
              <a:cs typeface="+mj-cs"/>
            </a:endParaRPr>
          </a:p>
        </p:txBody>
      </p:sp>
      <p:sp>
        <p:nvSpPr>
          <p:cNvPr id="48" name="Arc 4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 Placeholder 2">
            <a:extLst>
              <a:ext uri="{FF2B5EF4-FFF2-40B4-BE49-F238E27FC236}">
                <a16:creationId xmlns:a16="http://schemas.microsoft.com/office/drawing/2014/main" id="{9309A5F9-84A9-2E40-9F75-F11F286165DC}"/>
              </a:ext>
            </a:extLst>
          </p:cNvPr>
          <p:cNvSpPr>
            <a:spLocks noGrp="1"/>
          </p:cNvSpPr>
          <p:nvPr>
            <p:ph type="body" idx="1"/>
          </p:nvPr>
        </p:nvSpPr>
        <p:spPr>
          <a:xfrm>
            <a:off x="4447308" y="591344"/>
            <a:ext cx="6906491" cy="5585619"/>
          </a:xfrm>
        </p:spPr>
        <p:txBody>
          <a:bodyPr vert="horz" lIns="91440" tIns="45720" rIns="91440" bIns="45720" rtlCol="0" anchor="ctr">
            <a:normAutofit/>
          </a:bodyPr>
          <a:lstStyle/>
          <a:p>
            <a:pPr marL="0"/>
            <a:endParaRPr lang="en-US" dirty="0">
              <a:latin typeface="+mn-lt"/>
            </a:endParaRPr>
          </a:p>
          <a:p>
            <a:pPr marL="0" indent="0">
              <a:buNone/>
            </a:pPr>
            <a:r>
              <a:rPr lang="en-US" dirty="0"/>
              <a:t>The final outcome of a complex sequence of events</a:t>
            </a:r>
            <a:endParaRPr lang="en-US" dirty="0">
              <a:latin typeface="+mn-lt"/>
            </a:endParaRPr>
          </a:p>
        </p:txBody>
      </p:sp>
    </p:spTree>
    <p:extLst>
      <p:ext uri="{BB962C8B-B14F-4D97-AF65-F5344CB8AC3E}">
        <p14:creationId xmlns:p14="http://schemas.microsoft.com/office/powerpoint/2010/main" val="29701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1808EB-A748-E548-B384-86D33B48E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3032"/>
            <a:ext cx="12192000" cy="6854890"/>
          </a:xfrm>
          <a:prstGeom prst="rect">
            <a:avLst/>
          </a:prstGeom>
        </p:spPr>
      </p:pic>
      <p:sp>
        <p:nvSpPr>
          <p:cNvPr id="2" name="Rectangle 1">
            <a:extLst>
              <a:ext uri="{FF2B5EF4-FFF2-40B4-BE49-F238E27FC236}">
                <a16:creationId xmlns:a16="http://schemas.microsoft.com/office/drawing/2014/main" id="{D74734EA-3BE0-4749-8370-6F174A30A1C6}"/>
              </a:ext>
            </a:extLst>
          </p:cNvPr>
          <p:cNvSpPr/>
          <p:nvPr/>
        </p:nvSpPr>
        <p:spPr>
          <a:xfrm>
            <a:off x="706125" y="592919"/>
            <a:ext cx="3300391"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AD47">
                    <a:lumMod val="75000"/>
                  </a:srgbClr>
                </a:solidFill>
                <a:effectLst/>
                <a:uLnTx/>
                <a:uFillTx/>
                <a:latin typeface="Calibri"/>
                <a:ea typeface="+mn-ea"/>
                <a:cs typeface="+mn-cs"/>
              </a:rPr>
              <a:t>Climactic Drama</a:t>
            </a:r>
          </a:p>
        </p:txBody>
      </p:sp>
      <p:sp>
        <p:nvSpPr>
          <p:cNvPr id="5" name="Rectangle 4">
            <a:extLst>
              <a:ext uri="{FF2B5EF4-FFF2-40B4-BE49-F238E27FC236}">
                <a16:creationId xmlns:a16="http://schemas.microsoft.com/office/drawing/2014/main" id="{C4608509-CF79-8F49-8908-746966574F5A}"/>
              </a:ext>
            </a:extLst>
          </p:cNvPr>
          <p:cNvSpPr/>
          <p:nvPr/>
        </p:nvSpPr>
        <p:spPr>
          <a:xfrm>
            <a:off x="5844809" y="414771"/>
            <a:ext cx="178286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Structure</a:t>
            </a:r>
          </a:p>
        </p:txBody>
      </p:sp>
      <p:sp>
        <p:nvSpPr>
          <p:cNvPr id="4" name="Rectangle 3">
            <a:extLst>
              <a:ext uri="{FF2B5EF4-FFF2-40B4-BE49-F238E27FC236}">
                <a16:creationId xmlns:a16="http://schemas.microsoft.com/office/drawing/2014/main" id="{D650BE5E-9475-A04A-B0C6-360B52F1962C}"/>
              </a:ext>
            </a:extLst>
          </p:cNvPr>
          <p:cNvSpPr/>
          <p:nvPr/>
        </p:nvSpPr>
        <p:spPr>
          <a:xfrm>
            <a:off x="7043351" y="5795319"/>
            <a:ext cx="2001795"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80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1808EB-A748-E548-B384-86D33B48E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806"/>
            <a:ext cx="12192000" cy="6854890"/>
          </a:xfrm>
          <a:prstGeom prst="rect">
            <a:avLst/>
          </a:prstGeom>
        </p:spPr>
      </p:pic>
      <p:sp>
        <p:nvSpPr>
          <p:cNvPr id="4" name="Rectangle 3">
            <a:extLst>
              <a:ext uri="{FF2B5EF4-FFF2-40B4-BE49-F238E27FC236}">
                <a16:creationId xmlns:a16="http://schemas.microsoft.com/office/drawing/2014/main" id="{CB464D53-0846-574F-B488-CDCC129F5436}"/>
              </a:ext>
            </a:extLst>
          </p:cNvPr>
          <p:cNvSpPr/>
          <p:nvPr/>
        </p:nvSpPr>
        <p:spPr>
          <a:xfrm>
            <a:off x="3152274" y="5390147"/>
            <a:ext cx="1708484" cy="866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Box 1">
            <a:extLst>
              <a:ext uri="{FF2B5EF4-FFF2-40B4-BE49-F238E27FC236}">
                <a16:creationId xmlns:a16="http://schemas.microsoft.com/office/drawing/2014/main" id="{3D2C283D-80BB-EA4E-A415-E2737CF8DE65}"/>
              </a:ext>
            </a:extLst>
          </p:cNvPr>
          <p:cNvSpPr txBox="1"/>
          <p:nvPr/>
        </p:nvSpPr>
        <p:spPr>
          <a:xfrm>
            <a:off x="1451748" y="245421"/>
            <a:ext cx="27715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AD47">
                    <a:lumMod val="75000"/>
                  </a:srgbClr>
                </a:solidFill>
                <a:effectLst/>
                <a:uLnTx/>
                <a:uFillTx/>
                <a:latin typeface="Calibri"/>
                <a:ea typeface="+mn-ea"/>
                <a:cs typeface="+mn-cs"/>
              </a:rPr>
              <a:t>Oedipus Rex</a:t>
            </a:r>
          </a:p>
        </p:txBody>
      </p:sp>
      <p:sp>
        <p:nvSpPr>
          <p:cNvPr id="5" name="TextBox 4">
            <a:extLst>
              <a:ext uri="{FF2B5EF4-FFF2-40B4-BE49-F238E27FC236}">
                <a16:creationId xmlns:a16="http://schemas.microsoft.com/office/drawing/2014/main" id="{185ACBE1-F693-B34E-8D13-FCDED81FF475}"/>
              </a:ext>
            </a:extLst>
          </p:cNvPr>
          <p:cNvSpPr txBox="1"/>
          <p:nvPr/>
        </p:nvSpPr>
        <p:spPr>
          <a:xfrm>
            <a:off x="8237621" y="763853"/>
            <a:ext cx="291164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Oedipus finds out he killed his dad and married his mom</a:t>
            </a:r>
          </a:p>
        </p:txBody>
      </p:sp>
      <p:sp>
        <p:nvSpPr>
          <p:cNvPr id="6" name="TextBox 5">
            <a:extLst>
              <a:ext uri="{FF2B5EF4-FFF2-40B4-BE49-F238E27FC236}">
                <a16:creationId xmlns:a16="http://schemas.microsoft.com/office/drawing/2014/main" id="{E8DAA3DF-5E26-4442-A8BF-4502BA832900}"/>
              </a:ext>
            </a:extLst>
          </p:cNvPr>
          <p:cNvSpPr txBox="1"/>
          <p:nvPr/>
        </p:nvSpPr>
        <p:spPr>
          <a:xfrm>
            <a:off x="1046747" y="5366083"/>
            <a:ext cx="516870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Everything leading up to the news that the plague can only end with the punishment of the murderer of the former king.  Oedipus’ vow is the Inciting Incident</a:t>
            </a:r>
          </a:p>
        </p:txBody>
      </p:sp>
      <p:sp>
        <p:nvSpPr>
          <p:cNvPr id="7" name="TextBox 6">
            <a:extLst>
              <a:ext uri="{FF2B5EF4-FFF2-40B4-BE49-F238E27FC236}">
                <a16:creationId xmlns:a16="http://schemas.microsoft.com/office/drawing/2014/main" id="{91CC8631-3030-5B46-A8D5-A60530FAB1FA}"/>
              </a:ext>
            </a:extLst>
          </p:cNvPr>
          <p:cNvSpPr txBox="1"/>
          <p:nvPr/>
        </p:nvSpPr>
        <p:spPr>
          <a:xfrm rot="18863903">
            <a:off x="4072362" y="3428841"/>
            <a:ext cx="35842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Oedipus searches for the murderer</a:t>
            </a:r>
          </a:p>
        </p:txBody>
      </p:sp>
      <p:sp>
        <p:nvSpPr>
          <p:cNvPr id="8" name="TextBox 7">
            <a:extLst>
              <a:ext uri="{FF2B5EF4-FFF2-40B4-BE49-F238E27FC236}">
                <a16:creationId xmlns:a16="http://schemas.microsoft.com/office/drawing/2014/main" id="{57E91DD5-FCE2-4943-BF7A-D9AD763051B5}"/>
              </a:ext>
            </a:extLst>
          </p:cNvPr>
          <p:cNvSpPr txBox="1"/>
          <p:nvPr/>
        </p:nvSpPr>
        <p:spPr>
          <a:xfrm rot="4893955">
            <a:off x="7050739" y="3294110"/>
            <a:ext cx="29116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Fallout from the discovery</a:t>
            </a:r>
          </a:p>
        </p:txBody>
      </p:sp>
      <p:sp>
        <p:nvSpPr>
          <p:cNvPr id="9" name="TextBox 8">
            <a:extLst>
              <a:ext uri="{FF2B5EF4-FFF2-40B4-BE49-F238E27FC236}">
                <a16:creationId xmlns:a16="http://schemas.microsoft.com/office/drawing/2014/main" id="{1FFEC703-FDD4-1C48-81F8-A9B7C659B9C6}"/>
              </a:ext>
            </a:extLst>
          </p:cNvPr>
          <p:cNvSpPr txBox="1"/>
          <p:nvPr/>
        </p:nvSpPr>
        <p:spPr>
          <a:xfrm>
            <a:off x="9228693" y="5462335"/>
            <a:ext cx="24040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Oedipus exiled</a:t>
            </a:r>
          </a:p>
        </p:txBody>
      </p:sp>
      <p:sp>
        <p:nvSpPr>
          <p:cNvPr id="10" name="Rectangle 9">
            <a:extLst>
              <a:ext uri="{FF2B5EF4-FFF2-40B4-BE49-F238E27FC236}">
                <a16:creationId xmlns:a16="http://schemas.microsoft.com/office/drawing/2014/main" id="{BB1D2D29-CB03-6F4C-BB50-D221D09FB510}"/>
              </a:ext>
            </a:extLst>
          </p:cNvPr>
          <p:cNvSpPr/>
          <p:nvPr/>
        </p:nvSpPr>
        <p:spPr>
          <a:xfrm>
            <a:off x="5930444" y="110514"/>
            <a:ext cx="178286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Structure</a:t>
            </a:r>
          </a:p>
        </p:txBody>
      </p:sp>
      <p:sp>
        <p:nvSpPr>
          <p:cNvPr id="11" name="TextBox 10">
            <a:extLst>
              <a:ext uri="{FF2B5EF4-FFF2-40B4-BE49-F238E27FC236}">
                <a16:creationId xmlns:a16="http://schemas.microsoft.com/office/drawing/2014/main" id="{4C58BF12-DC1E-034E-A3BB-739CB148E57A}"/>
              </a:ext>
            </a:extLst>
          </p:cNvPr>
          <p:cNvSpPr txBox="1"/>
          <p:nvPr/>
        </p:nvSpPr>
        <p:spPr>
          <a:xfrm>
            <a:off x="1987062" y="2532185"/>
            <a:ext cx="189913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Inciting Incident</a:t>
            </a:r>
          </a:p>
        </p:txBody>
      </p:sp>
      <p:cxnSp>
        <p:nvCxnSpPr>
          <p:cNvPr id="13" name="Straight Arrow Connector 12">
            <a:extLst>
              <a:ext uri="{FF2B5EF4-FFF2-40B4-BE49-F238E27FC236}">
                <a16:creationId xmlns:a16="http://schemas.microsoft.com/office/drawing/2014/main" id="{58F8BC73-94F8-BC4F-BF02-D531522650AB}"/>
              </a:ext>
            </a:extLst>
          </p:cNvPr>
          <p:cNvCxnSpPr>
            <a:cxnSpLocks/>
          </p:cNvCxnSpPr>
          <p:nvPr/>
        </p:nvCxnSpPr>
        <p:spPr>
          <a:xfrm>
            <a:off x="2592386" y="3486292"/>
            <a:ext cx="688489" cy="10447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480DBE9D-C2BF-7041-B251-AA304E9159E2}"/>
              </a:ext>
            </a:extLst>
          </p:cNvPr>
          <p:cNvSpPr/>
          <p:nvPr/>
        </p:nvSpPr>
        <p:spPr>
          <a:xfrm>
            <a:off x="6966285" y="5531233"/>
            <a:ext cx="2001795"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262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09FFD-17D0-DC4E-ADC3-9AE72D2BE7FF}"/>
              </a:ext>
            </a:extLst>
          </p:cNvPr>
          <p:cNvSpPr>
            <a:spLocks noGrp="1"/>
          </p:cNvSpPr>
          <p:nvPr>
            <p:ph type="title"/>
          </p:nvPr>
        </p:nvSpPr>
        <p:spPr>
          <a:xfrm>
            <a:off x="648929" y="629266"/>
            <a:ext cx="3505495" cy="1622321"/>
          </a:xfrm>
        </p:spPr>
        <p:txBody>
          <a:bodyPr vert="horz" lIns="91440" tIns="45720" rIns="91440" bIns="45720" rtlCol="0" anchor="ctr">
            <a:normAutofit fontScale="90000"/>
          </a:bodyPr>
          <a:lstStyle/>
          <a:p>
            <a:r>
              <a:rPr lang="en-US" kern="1200" dirty="0">
                <a:solidFill>
                  <a:schemeClr val="tx1"/>
                </a:solidFill>
                <a:latin typeface="+mj-lt"/>
                <a:ea typeface="+mj-ea"/>
                <a:cs typeface="+mj-cs"/>
              </a:rPr>
              <a:t>Oedipus Trilogy </a:t>
            </a:r>
            <a:r>
              <a:rPr lang="en-US" sz="2200" kern="1200" dirty="0">
                <a:solidFill>
                  <a:schemeClr val="tx1"/>
                </a:solidFill>
                <a:latin typeface="+mj-lt"/>
                <a:ea typeface="+mj-ea"/>
                <a:cs typeface="+mj-cs"/>
              </a:rPr>
              <a:t>(three plays performed together at a traditional festival)</a:t>
            </a:r>
          </a:p>
        </p:txBody>
      </p:sp>
      <p:sp>
        <p:nvSpPr>
          <p:cNvPr id="3" name="TextBox 2">
            <a:extLst>
              <a:ext uri="{FF2B5EF4-FFF2-40B4-BE49-F238E27FC236}">
                <a16:creationId xmlns:a16="http://schemas.microsoft.com/office/drawing/2014/main" id="{BA240E78-E389-4F41-AE66-105F0C855A12}"/>
              </a:ext>
            </a:extLst>
          </p:cNvPr>
          <p:cNvSpPr txBox="1"/>
          <p:nvPr/>
        </p:nvSpPr>
        <p:spPr>
          <a:xfrm>
            <a:off x="648931" y="2438400"/>
            <a:ext cx="3505494" cy="3785419"/>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400" i="1" dirty="0"/>
              <a:t>Oedipus the King       </a:t>
            </a:r>
            <a:r>
              <a:rPr lang="en-US" sz="2400" dirty="0"/>
              <a:t>(aka Oedipus Rex)</a:t>
            </a:r>
          </a:p>
          <a:p>
            <a:pPr marL="285750" indent="-228600">
              <a:lnSpc>
                <a:spcPct val="90000"/>
              </a:lnSpc>
              <a:spcAft>
                <a:spcPts val="600"/>
              </a:spcAft>
              <a:buFont typeface="Arial" panose="020B0604020202020204" pitchFamily="34" charset="0"/>
              <a:buChar char="•"/>
            </a:pPr>
            <a:r>
              <a:rPr lang="en-US" sz="2400" i="1" dirty="0"/>
              <a:t>Oedipus at Colonus</a:t>
            </a:r>
          </a:p>
          <a:p>
            <a:pPr marL="285750" indent="-228600">
              <a:lnSpc>
                <a:spcPct val="90000"/>
              </a:lnSpc>
              <a:spcAft>
                <a:spcPts val="600"/>
              </a:spcAft>
              <a:buFont typeface="Arial" panose="020B0604020202020204" pitchFamily="34" charset="0"/>
              <a:buChar char="•"/>
            </a:pPr>
            <a:r>
              <a:rPr lang="en-US" sz="2400" i="1" dirty="0"/>
              <a:t>Antigone</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edipus Trilogy by Sophocles: 9780593314951 | PenguinRandomHouse.com: Books">
            <a:extLst>
              <a:ext uri="{FF2B5EF4-FFF2-40B4-BE49-F238E27FC236}">
                <a16:creationId xmlns:a16="http://schemas.microsoft.com/office/drawing/2014/main" id="{4C71E35D-7D5C-514C-B1B2-27D6EFAB31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12668" y="807593"/>
            <a:ext cx="3405719" cy="523956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67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28D2F8E-EB1D-2B42-843E-B702C38FF19F}"/>
              </a:ext>
            </a:extLst>
          </p:cNvPr>
          <p:cNvSpPr>
            <a:spLocks noGrp="1"/>
          </p:cNvSpPr>
          <p:nvPr>
            <p:ph type="title"/>
          </p:nvPr>
        </p:nvSpPr>
        <p:spPr>
          <a:xfrm>
            <a:off x="838200" y="365125"/>
            <a:ext cx="5393361" cy="1325563"/>
          </a:xfrm>
        </p:spPr>
        <p:txBody>
          <a:bodyPr vert="horz" lIns="91440" tIns="45720" rIns="91440" bIns="45720" rtlCol="0">
            <a:normAutofit/>
          </a:bodyPr>
          <a:lstStyle/>
          <a:p>
            <a:r>
              <a:rPr lang="en-US" b="1" kern="1200" dirty="0">
                <a:latin typeface="+mj-lt"/>
                <a:ea typeface="+mj-ea"/>
                <a:cs typeface="+mj-cs"/>
              </a:rPr>
              <a:t>Antigone</a:t>
            </a:r>
          </a:p>
        </p:txBody>
      </p:sp>
      <p:sp>
        <p:nvSpPr>
          <p:cNvPr id="4" name="Content Placeholder 3">
            <a:extLst>
              <a:ext uri="{FF2B5EF4-FFF2-40B4-BE49-F238E27FC236}">
                <a16:creationId xmlns:a16="http://schemas.microsoft.com/office/drawing/2014/main" id="{66EE18B6-09BF-4843-B5EE-384D730FED8B}"/>
              </a:ext>
            </a:extLst>
          </p:cNvPr>
          <p:cNvSpPr>
            <a:spLocks noGrp="1"/>
          </p:cNvSpPr>
          <p:nvPr>
            <p:ph idx="1"/>
          </p:nvPr>
        </p:nvSpPr>
        <p:spPr>
          <a:xfrm>
            <a:off x="838201" y="1825625"/>
            <a:ext cx="4092388" cy="4351338"/>
          </a:xfrm>
        </p:spPr>
        <p:txBody>
          <a:bodyPr vert="horz" lIns="91440" tIns="45720" rIns="91440" bIns="45720" rtlCol="0">
            <a:normAutofit/>
          </a:bodyPr>
          <a:lstStyle/>
          <a:p>
            <a:pPr marL="0" indent="0">
              <a:buNone/>
            </a:pPr>
            <a:r>
              <a:rPr lang="en-US" sz="3600" kern="1200" dirty="0">
                <a:latin typeface="+mn-lt"/>
                <a:ea typeface="+mn-ea"/>
                <a:cs typeface="+mn-cs"/>
              </a:rPr>
              <a:t>Performance here at Tulane in 2022</a:t>
            </a:r>
          </a:p>
        </p:txBody>
      </p:sp>
      <p:pic>
        <p:nvPicPr>
          <p:cNvPr id="3" name="Picture 2" descr="A group of people standing in front of a building&#10;&#10;Description automatically generated">
            <a:extLst>
              <a:ext uri="{FF2B5EF4-FFF2-40B4-BE49-F238E27FC236}">
                <a16:creationId xmlns:a16="http://schemas.microsoft.com/office/drawing/2014/main" id="{78FD5910-ACA0-4E4C-A004-FA95672859C9}"/>
              </a:ext>
            </a:extLst>
          </p:cNvPr>
          <p:cNvPicPr>
            <a:picLocks noChangeAspect="1"/>
          </p:cNvPicPr>
          <p:nvPr/>
        </p:nvPicPr>
        <p:blipFill rotWithShape="1">
          <a:blip r:embed="rId2">
            <a:extLst>
              <a:ext uri="{28A0092B-C50C-407E-A947-70E740481C1C}">
                <a14:useLocalDpi xmlns:a14="http://schemas.microsoft.com/office/drawing/2010/main" val="0"/>
              </a:ext>
            </a:extLst>
          </a:blip>
          <a:srcRect l="16578" r="6173" b="1"/>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90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89F0DA-D838-5947-8294-E57C582CEB6B}"/>
              </a:ext>
            </a:extLst>
          </p:cNvPr>
          <p:cNvPicPr>
            <a:picLocks noChangeAspect="1"/>
          </p:cNvPicPr>
          <p:nvPr/>
        </p:nvPicPr>
        <p:blipFill rotWithShape="1">
          <a:blip r:embed="rId2">
            <a:extLst>
              <a:ext uri="{28A0092B-C50C-407E-A947-70E740481C1C}">
                <a14:useLocalDpi xmlns:a14="http://schemas.microsoft.com/office/drawing/2010/main" val="0"/>
              </a:ext>
            </a:extLst>
          </a:blip>
          <a:srcRect l="6672" r="3055" b="1"/>
          <a:stretch/>
        </p:blipFill>
        <p:spPr>
          <a:xfrm>
            <a:off x="20" y="10"/>
            <a:ext cx="4637226" cy="6857990"/>
          </a:xfrm>
          <a:prstGeom prst="rect">
            <a:avLst/>
          </a:prstGeom>
        </p:spPr>
      </p:pic>
      <p:sp>
        <p:nvSpPr>
          <p:cNvPr id="10" name="Rectangle 9">
            <a:extLst>
              <a:ext uri="{FF2B5EF4-FFF2-40B4-BE49-F238E27FC236}">
                <a16:creationId xmlns:a16="http://schemas.microsoft.com/office/drawing/2014/main" id="{B9951BD9-0868-4CDB-ACD6-9C4209B5E41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9733" y="0"/>
            <a:ext cx="755226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4E4A2DA8-0BBB-8D4F-9E0D-6E4CF463CD9E}"/>
              </a:ext>
            </a:extLst>
          </p:cNvPr>
          <p:cNvSpPr>
            <a:spLocks noGrp="1"/>
          </p:cNvSpPr>
          <p:nvPr>
            <p:ph type="title"/>
          </p:nvPr>
        </p:nvSpPr>
        <p:spPr>
          <a:xfrm>
            <a:off x="5278570" y="1932169"/>
            <a:ext cx="6274591" cy="3351602"/>
          </a:xfrm>
        </p:spPr>
        <p:txBody>
          <a:bodyPr vert="horz" lIns="91440" tIns="45720" rIns="91440" bIns="45720" rtlCol="0" anchor="b">
            <a:normAutofit fontScale="90000"/>
          </a:bodyPr>
          <a:lstStyle/>
          <a:p>
            <a:pPr algn="l"/>
            <a:r>
              <a:rPr lang="en-US" sz="6000" dirty="0">
                <a:latin typeface="+mj-lt"/>
                <a:cs typeface="+mj-cs"/>
              </a:rPr>
              <a:t>Oedipus is still performed around the world thousands of times each year</a:t>
            </a:r>
            <a:br>
              <a:rPr lang="en-US" sz="6000" dirty="0">
                <a:latin typeface="+mj-lt"/>
                <a:cs typeface="+mj-cs"/>
              </a:rPr>
            </a:br>
            <a:br>
              <a:rPr lang="en-US" sz="6000" dirty="0">
                <a:latin typeface="+mj-lt"/>
                <a:cs typeface="+mj-cs"/>
              </a:rPr>
            </a:br>
            <a:endParaRPr lang="en-US" sz="6000" dirty="0">
              <a:latin typeface="+mj-lt"/>
              <a:cs typeface="+mj-cs"/>
            </a:endParaRPr>
          </a:p>
        </p:txBody>
      </p:sp>
    </p:spTree>
    <p:extLst>
      <p:ext uri="{BB962C8B-B14F-4D97-AF65-F5344CB8AC3E}">
        <p14:creationId xmlns:p14="http://schemas.microsoft.com/office/powerpoint/2010/main" val="99868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217263A3-60BB-1F48-AC8C-4BB343C7A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939860"/>
            <a:ext cx="5294716" cy="2978277"/>
          </a:xfrm>
          <a:prstGeom prst="rect">
            <a:avLst/>
          </a:prstGeom>
        </p:spPr>
      </p:pic>
      <p:cxnSp>
        <p:nvCxnSpPr>
          <p:cNvPr id="16" name="Straight Connector 1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820D7A3-08AB-9B4F-BF1C-889B041E6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2025" y="643467"/>
            <a:ext cx="4178299" cy="5571066"/>
          </a:xfrm>
          <a:prstGeom prst="rect">
            <a:avLst/>
          </a:prstGeom>
        </p:spPr>
      </p:pic>
    </p:spTree>
    <p:extLst>
      <p:ext uri="{BB962C8B-B14F-4D97-AF65-F5344CB8AC3E}">
        <p14:creationId xmlns:p14="http://schemas.microsoft.com/office/powerpoint/2010/main" val="208211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C8C37B-89A4-F34B-91EF-D2D65D747AAE}"/>
              </a:ext>
            </a:extLst>
          </p:cNvPr>
          <p:cNvSpPr>
            <a:spLocks noGrp="1"/>
          </p:cNvSpPr>
          <p:nvPr>
            <p:ph type="title"/>
          </p:nvPr>
        </p:nvSpPr>
        <p:spPr>
          <a:xfrm>
            <a:off x="640080" y="325369"/>
            <a:ext cx="4368602" cy="1956841"/>
          </a:xfrm>
        </p:spPr>
        <p:txBody>
          <a:bodyPr anchor="b">
            <a:normAutofit/>
          </a:bodyPr>
          <a:lstStyle/>
          <a:p>
            <a:r>
              <a:rPr lang="en-US" sz="5400"/>
              <a:t>The Golden Age of Greece</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4858425-0F96-6A43-9275-3DEC9C75F792}"/>
              </a:ext>
            </a:extLst>
          </p:cNvPr>
          <p:cNvSpPr>
            <a:spLocks noGrp="1"/>
          </p:cNvSpPr>
          <p:nvPr>
            <p:ph idx="1"/>
          </p:nvPr>
        </p:nvSpPr>
        <p:spPr>
          <a:xfrm>
            <a:off x="640080" y="2872899"/>
            <a:ext cx="4243589" cy="3320668"/>
          </a:xfrm>
        </p:spPr>
        <p:txBody>
          <a:bodyPr>
            <a:normAutofit/>
          </a:bodyPr>
          <a:lstStyle/>
          <a:p>
            <a:r>
              <a:rPr lang="en-US" sz="2200"/>
              <a:t>AKA Classical Period</a:t>
            </a:r>
          </a:p>
          <a:p>
            <a:r>
              <a:rPr lang="en-US" sz="2200"/>
              <a:t>Birth of Democracy</a:t>
            </a:r>
          </a:p>
        </p:txBody>
      </p:sp>
      <p:pic>
        <p:nvPicPr>
          <p:cNvPr id="3" name="Picture 2">
            <a:extLst>
              <a:ext uri="{FF2B5EF4-FFF2-40B4-BE49-F238E27FC236}">
                <a16:creationId xmlns:a16="http://schemas.microsoft.com/office/drawing/2014/main" id="{F224B13B-9F27-B741-98BF-352A484F785A}"/>
              </a:ext>
            </a:extLst>
          </p:cNvPr>
          <p:cNvPicPr>
            <a:picLocks noChangeAspect="1"/>
          </p:cNvPicPr>
          <p:nvPr/>
        </p:nvPicPr>
        <p:blipFill rotWithShape="1">
          <a:blip r:embed="rId2">
            <a:extLst>
              <a:ext uri="{28A0092B-C50C-407E-A947-70E740481C1C}">
                <a14:useLocalDpi xmlns:a14="http://schemas.microsoft.com/office/drawing/2010/main" val="0"/>
              </a:ext>
            </a:extLst>
          </a:blip>
          <a:srcRect l="5915" r="1413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3428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E6F6CA2F-BDDE-4940-A816-EB4FA658A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466088"/>
            <a:ext cx="10905066" cy="3925823"/>
          </a:xfrm>
          <a:prstGeom prst="rect">
            <a:avLst/>
          </a:prstGeom>
        </p:spPr>
      </p:pic>
    </p:spTree>
    <p:extLst>
      <p:ext uri="{BB962C8B-B14F-4D97-AF65-F5344CB8AC3E}">
        <p14:creationId xmlns:p14="http://schemas.microsoft.com/office/powerpoint/2010/main" val="137162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ainting of a group of people dancing&#10;&#10;Description automatically generated with medium confidence">
            <a:extLst>
              <a:ext uri="{FF2B5EF4-FFF2-40B4-BE49-F238E27FC236}">
                <a16:creationId xmlns:a16="http://schemas.microsoft.com/office/drawing/2014/main" id="{7ECC9FBF-3E1D-9E42-BCD2-B84C9683C0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CFCEE-1487-B142-908F-E12B112F5649}"/>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latin typeface="+mj-lt"/>
              </a:rPr>
              <a:t>Greek theatre emerges from Greek Religion</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62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CCEE-A3F0-5D43-B6A0-4008B41947C6}"/>
              </a:ext>
            </a:extLst>
          </p:cNvPr>
          <p:cNvSpPr>
            <a:spLocks noGrp="1"/>
          </p:cNvSpPr>
          <p:nvPr>
            <p:ph type="title"/>
          </p:nvPr>
        </p:nvSpPr>
        <p:spPr>
          <a:xfrm>
            <a:off x="7464614" y="1783959"/>
            <a:ext cx="4087306" cy="2889114"/>
          </a:xfrm>
        </p:spPr>
        <p:txBody>
          <a:bodyPr vert="horz" lIns="91440" tIns="45720" rIns="91440" bIns="45720" rtlCol="0" anchor="b">
            <a:normAutofit fontScale="90000"/>
          </a:bodyPr>
          <a:lstStyle/>
          <a:p>
            <a:r>
              <a:rPr lang="en-US" sz="5400" dirty="0">
                <a:latin typeface="+mj-lt"/>
              </a:rPr>
              <a:t>Greek God Dionysus = Roman God Bacchus</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Content Placeholder 2">
            <a:extLst>
              <a:ext uri="{FF2B5EF4-FFF2-40B4-BE49-F238E27FC236}">
                <a16:creationId xmlns:a16="http://schemas.microsoft.com/office/drawing/2014/main" id="{499A6B7A-3B8D-3349-816F-9E46D5C4D57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194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502367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9E90EE-0F29-054D-835A-551861171EAA}"/>
              </a:ext>
            </a:extLst>
          </p:cNvPr>
          <p:cNvSpPr>
            <a:spLocks noGrp="1"/>
          </p:cNvSpPr>
          <p:nvPr>
            <p:ph type="title"/>
          </p:nvPr>
        </p:nvSpPr>
        <p:spPr>
          <a:xfrm>
            <a:off x="630936" y="639520"/>
            <a:ext cx="3429000" cy="1719072"/>
          </a:xfrm>
        </p:spPr>
        <p:txBody>
          <a:bodyPr anchor="b">
            <a:normAutofit/>
          </a:bodyPr>
          <a:lstStyle/>
          <a:p>
            <a:r>
              <a:rPr lang="en-US" sz="5400"/>
              <a:t>Dithyramb</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35A70A4-5D0F-134D-AD91-98E1FF63A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0954" y="1239688"/>
            <a:ext cx="6447061" cy="4088991"/>
          </a:xfrm>
          <a:prstGeom prst="rect">
            <a:avLst/>
          </a:prstGeom>
        </p:spPr>
      </p:pic>
      <p:sp>
        <p:nvSpPr>
          <p:cNvPr id="3" name="TextBox 2">
            <a:extLst>
              <a:ext uri="{FF2B5EF4-FFF2-40B4-BE49-F238E27FC236}">
                <a16:creationId xmlns:a16="http://schemas.microsoft.com/office/drawing/2014/main" id="{7476CFE9-06B5-234C-BD0A-6CF1A0C35169}"/>
              </a:ext>
            </a:extLst>
          </p:cNvPr>
          <p:cNvSpPr txBox="1"/>
          <p:nvPr/>
        </p:nvSpPr>
        <p:spPr>
          <a:xfrm>
            <a:off x="630936" y="3111795"/>
            <a:ext cx="3904008"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Long hymn performed by 50 men</a:t>
            </a:r>
          </a:p>
          <a:p>
            <a:pPr marL="285750" indent="-285750">
              <a:buFont typeface="Arial" panose="020B0604020202020204" pitchFamily="34" charset="0"/>
              <a:buChar char="•"/>
            </a:pPr>
            <a:r>
              <a:rPr lang="en-US" sz="2400" dirty="0"/>
              <a:t>To honor the god Dionysus</a:t>
            </a:r>
          </a:p>
          <a:p>
            <a:pPr marL="285750" indent="-285750">
              <a:buFont typeface="Arial" panose="020B0604020202020204" pitchFamily="34" charset="0"/>
              <a:buChar char="•"/>
            </a:pPr>
            <a:r>
              <a:rPr lang="en-US" sz="2400" dirty="0"/>
              <a:t>Thespis stepped out of the chorus and became the first actor</a:t>
            </a:r>
          </a:p>
        </p:txBody>
      </p:sp>
    </p:spTree>
    <p:extLst>
      <p:ext uri="{BB962C8B-B14F-4D97-AF65-F5344CB8AC3E}">
        <p14:creationId xmlns:p14="http://schemas.microsoft.com/office/powerpoint/2010/main" val="207989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0876E-B7AC-4640-9C3A-59814BA6889F}"/>
              </a:ext>
            </a:extLst>
          </p:cNvPr>
          <p:cNvSpPr>
            <a:spLocks noGrp="1"/>
          </p:cNvSpPr>
          <p:nvPr>
            <p:ph type="title"/>
          </p:nvPr>
        </p:nvSpPr>
        <p:spPr>
          <a:xfrm>
            <a:off x="838199" y="548464"/>
            <a:ext cx="3807187" cy="2228074"/>
          </a:xfrm>
        </p:spPr>
        <p:txBody>
          <a:bodyPr>
            <a:normAutofit/>
          </a:bodyPr>
          <a:lstStyle/>
          <a:p>
            <a:r>
              <a:rPr lang="en-US" sz="4800" dirty="0"/>
              <a:t>Thespis</a:t>
            </a:r>
          </a:p>
        </p:txBody>
      </p:sp>
      <p:sp>
        <p:nvSpPr>
          <p:cNvPr id="9" name="Content Placeholder 8">
            <a:extLst>
              <a:ext uri="{FF2B5EF4-FFF2-40B4-BE49-F238E27FC236}">
                <a16:creationId xmlns:a16="http://schemas.microsoft.com/office/drawing/2014/main" id="{5D2FF5AA-715B-448B-AF97-A71C2D3CF00B}"/>
              </a:ext>
            </a:extLst>
          </p:cNvPr>
          <p:cNvSpPr>
            <a:spLocks noGrp="1"/>
          </p:cNvSpPr>
          <p:nvPr>
            <p:ph idx="1"/>
          </p:nvPr>
        </p:nvSpPr>
        <p:spPr>
          <a:xfrm>
            <a:off x="835151" y="2509842"/>
            <a:ext cx="3799425" cy="3143241"/>
          </a:xfrm>
        </p:spPr>
        <p:txBody>
          <a:bodyPr>
            <a:normAutofit/>
          </a:bodyPr>
          <a:lstStyle/>
          <a:p>
            <a:r>
              <a:rPr lang="en-US" sz="2400" dirty="0"/>
              <a:t>The first actor</a:t>
            </a:r>
          </a:p>
          <a:p>
            <a:r>
              <a:rPr lang="en-US" sz="2400" dirty="0"/>
              <a:t>From his name we have the term “thespian” (actor)</a:t>
            </a:r>
          </a:p>
        </p:txBody>
      </p:sp>
      <p:pic>
        <p:nvPicPr>
          <p:cNvPr id="5" name="Content Placeholder 4" descr="A picture containing photo, sitting, front, standing&#10;&#10;Description automatically generated">
            <a:extLst>
              <a:ext uri="{FF2B5EF4-FFF2-40B4-BE49-F238E27FC236}">
                <a16:creationId xmlns:a16="http://schemas.microsoft.com/office/drawing/2014/main" id="{BC14372A-F388-9B43-80D6-22563E7D1751}"/>
              </a:ext>
            </a:extLst>
          </p:cNvPr>
          <p:cNvPicPr>
            <a:picLocks noChangeAspect="1"/>
          </p:cNvPicPr>
          <p:nvPr/>
        </p:nvPicPr>
        <p:blipFill rotWithShape="1">
          <a:blip r:embed="rId2">
            <a:extLst>
              <a:ext uri="{28A0092B-C50C-407E-A947-70E740481C1C}">
                <a14:useLocalDpi xmlns:a14="http://schemas.microsoft.com/office/drawing/2010/main" val="0"/>
              </a:ext>
            </a:extLst>
          </a:blip>
          <a:srcRect l="2346" r="7596"/>
          <a:stretch/>
        </p:blipFill>
        <p:spPr>
          <a:xfrm>
            <a:off x="5010386" y="10"/>
            <a:ext cx="7181613" cy="6857990"/>
          </a:xfrm>
          <a:prstGeom prst="rect">
            <a:avLst/>
          </a:prstGeom>
          <a:effectLst/>
        </p:spPr>
      </p:pic>
    </p:spTree>
    <p:extLst>
      <p:ext uri="{BB962C8B-B14F-4D97-AF65-F5344CB8AC3E}">
        <p14:creationId xmlns:p14="http://schemas.microsoft.com/office/powerpoint/2010/main" val="37272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6.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Wood Type">
  <a:themeElements>
    <a:clrScheme name="Wood Type">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Wood Type">
      <a:majorFont>
        <a:latin typeface="Arial Black" panose="020B0A040201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panose="020B06040202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BE1B6DD8-9976-4550-A6F4-B2DD4EA939D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ai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Mai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1651</TotalTime>
  <Words>3402</Words>
  <Application>Microsoft Macintosh PowerPoint</Application>
  <PresentationFormat>Widescreen</PresentationFormat>
  <Paragraphs>190</Paragraphs>
  <Slides>38</Slides>
  <Notes>11</Notes>
  <HiddenSlides>0</HiddenSlides>
  <MMClips>0</MMClips>
  <ScaleCrop>false</ScaleCrop>
  <HeadingPairs>
    <vt:vector size="6" baseType="variant">
      <vt:variant>
        <vt:lpstr>Fonts Used</vt:lpstr>
      </vt:variant>
      <vt:variant>
        <vt:i4>9</vt:i4>
      </vt:variant>
      <vt:variant>
        <vt:lpstr>Theme</vt:lpstr>
      </vt:variant>
      <vt:variant>
        <vt:i4>11</vt:i4>
      </vt:variant>
      <vt:variant>
        <vt:lpstr>Slide Titles</vt:lpstr>
      </vt:variant>
      <vt:variant>
        <vt:i4>38</vt:i4>
      </vt:variant>
    </vt:vector>
  </HeadingPairs>
  <TitlesOfParts>
    <vt:vector size="58" baseType="lpstr">
      <vt:lpstr>Arial</vt:lpstr>
      <vt:lpstr>Arial Black</vt:lpstr>
      <vt:lpstr>Bembo Std</vt:lpstr>
      <vt:lpstr>BentonSans Medium</vt:lpstr>
      <vt:lpstr>Calibri</vt:lpstr>
      <vt:lpstr>Calibri Light</vt:lpstr>
      <vt:lpstr>Century Gothic</vt:lpstr>
      <vt:lpstr>Rockwell Extra Bold</vt:lpstr>
      <vt:lpstr>Wingdings</vt:lpstr>
      <vt:lpstr>1_Office Theme</vt:lpstr>
      <vt:lpstr>2_Office Theme</vt:lpstr>
      <vt:lpstr>3_Office Theme</vt:lpstr>
      <vt:lpstr>4_Office Theme</vt:lpstr>
      <vt:lpstr>5_Office Theme</vt:lpstr>
      <vt:lpstr>1_Wood Type</vt:lpstr>
      <vt:lpstr>6_Office Theme</vt:lpstr>
      <vt:lpstr>Main</vt:lpstr>
      <vt:lpstr>1_Main</vt:lpstr>
      <vt:lpstr>7_Office Theme</vt:lpstr>
      <vt:lpstr>8_Office Theme</vt:lpstr>
      <vt:lpstr>Greek Theatre 1</vt:lpstr>
      <vt:lpstr>The Golden Age of Greece (5th century b.c.e.)</vt:lpstr>
      <vt:lpstr>Ancient Greece: birthplace of Democracy</vt:lpstr>
      <vt:lpstr>The Golden Age of Greece</vt:lpstr>
      <vt:lpstr>PowerPoint Presentation</vt:lpstr>
      <vt:lpstr>Greek theatre emerges from Greek Religion</vt:lpstr>
      <vt:lpstr>Greek God Dionysus = Roman God Bacchus</vt:lpstr>
      <vt:lpstr>Dithyramb</vt:lpstr>
      <vt:lpstr>Thespis</vt:lpstr>
      <vt:lpstr> The City Dionysia (aka Festival of Dionysus)</vt:lpstr>
      <vt:lpstr>about as close as we get to the City Dionysia today</vt:lpstr>
      <vt:lpstr>Trilogy of 3 Tragedies all performed in one day during the dramatic festivals</vt:lpstr>
      <vt:lpstr>PowerPoint Presentation</vt:lpstr>
      <vt:lpstr>Greek Theatre and  Greek Myths</vt:lpstr>
      <vt:lpstr>Greek Tragedy</vt:lpstr>
      <vt:lpstr>Aeschylus</vt:lpstr>
      <vt:lpstr>Sophocles</vt:lpstr>
      <vt:lpstr>Euripides</vt:lpstr>
      <vt:lpstr>The Chorus</vt:lpstr>
      <vt:lpstr>Aristotle &amp; The Poetics (analysis of climactic drama)</vt:lpstr>
      <vt:lpstr>The Poetics by Aristotle</vt:lpstr>
      <vt:lpstr>Vocabulary</vt:lpstr>
      <vt:lpstr>Vocabulary</vt:lpstr>
      <vt:lpstr>Climactic Drama (a.k.a. Crisis Drama)</vt:lpstr>
      <vt:lpstr>Climactic Drama  (a.k.a. Crisis Drama )</vt:lpstr>
      <vt:lpstr>Oedipus Rex (aka Oedipus the King)</vt:lpstr>
      <vt:lpstr>Oedipus Rex:  exposition </vt:lpstr>
      <vt:lpstr>DRAMATIC IRONY</vt:lpstr>
      <vt:lpstr>Inciting incident</vt:lpstr>
      <vt:lpstr>Oedipus Rex:  PLOt after exposition 1 </vt:lpstr>
      <vt:lpstr>Oedipus Rex:  PLOt after exposition 2 </vt:lpstr>
      <vt:lpstr>Denoument</vt:lpstr>
      <vt:lpstr>PowerPoint Presentation</vt:lpstr>
      <vt:lpstr>PowerPoint Presentation</vt:lpstr>
      <vt:lpstr>Oedipus Trilogy (three plays performed together at a traditional festival)</vt:lpstr>
      <vt:lpstr>Antigone</vt:lpstr>
      <vt:lpstr>Oedipus is still performed around the world thousands of times each year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Theatre:  Its Origins and Its History PART 2</dc:title>
  <dc:creator>Gunn, Nancy R</dc:creator>
  <cp:lastModifiedBy>Gunn, Nancy R</cp:lastModifiedBy>
  <cp:revision>35</cp:revision>
  <dcterms:created xsi:type="dcterms:W3CDTF">2020-08-25T11:14:27Z</dcterms:created>
  <dcterms:modified xsi:type="dcterms:W3CDTF">2023-01-31T16:34:42Z</dcterms:modified>
</cp:coreProperties>
</file>